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jpg" ContentType="image/jpeg"/>
  <Override PartName="/ppt/media/image4.jpg" ContentType="image/jpeg"/>
  <Override PartName="/ppt/media/image5.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notesSlides/notesSlide4.xml" ContentType="application/vnd.openxmlformats-officedocument.presentationml.notesSlide+xml"/>
  <Override PartName="/ppt/media/image12.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5.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7.jpg" ContentType="image/jpeg"/>
  <Override PartName="/ppt/notesSlides/notesSlide10.xml" ContentType="application/vnd.openxmlformats-officedocument.presentationml.notesSlide+xml"/>
  <Override PartName="/ppt/media/image18.jpg" ContentType="image/jpeg"/>
  <Override PartName="/ppt/notesSlides/notesSlide11.xml" ContentType="application/vnd.openxmlformats-officedocument.presentationml.notesSlide+xml"/>
  <Override PartName="/ppt/media/image19.jpg" ContentType="image/jpeg"/>
  <Override PartName="/ppt/notesSlides/notesSlide12.xml" ContentType="application/vnd.openxmlformats-officedocument.presentationml.notesSlide+xml"/>
  <Override PartName="/ppt/media/image20.jpg" ContentType="image/jpeg"/>
  <Override PartName="/ppt/notesSlides/notesSlide13.xml" ContentType="application/vnd.openxmlformats-officedocument.presentationml.notesSlide+xml"/>
  <Override PartName="/ppt/media/image21.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28.jpg" ContentType="image/jpeg"/>
  <Override PartName="/ppt/notesSlides/notesSlide21.xml" ContentType="application/vnd.openxmlformats-officedocument.presentationml.notesSlide+xml"/>
  <Override PartName="/ppt/media/image3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3"/>
  </p:notesMasterIdLst>
  <p:sldIdLst>
    <p:sldId id="256" r:id="rId2"/>
    <p:sldId id="257" r:id="rId3"/>
    <p:sldId id="277" r:id="rId4"/>
    <p:sldId id="259" r:id="rId5"/>
    <p:sldId id="273" r:id="rId6"/>
    <p:sldId id="274" r:id="rId7"/>
    <p:sldId id="281" r:id="rId8"/>
    <p:sldId id="278" r:id="rId9"/>
    <p:sldId id="264" r:id="rId10"/>
    <p:sldId id="280" r:id="rId11"/>
    <p:sldId id="279" r:id="rId12"/>
    <p:sldId id="260" r:id="rId13"/>
    <p:sldId id="265" r:id="rId14"/>
    <p:sldId id="266" r:id="rId15"/>
    <p:sldId id="267" r:id="rId16"/>
    <p:sldId id="268" r:id="rId17"/>
    <p:sldId id="269" r:id="rId18"/>
    <p:sldId id="270" r:id="rId19"/>
    <p:sldId id="271" r:id="rId20"/>
    <p:sldId id="272" r:id="rId21"/>
    <p:sldId id="25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3326"/>
    <a:srgbClr val="EA3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0"/>
    <p:restoredTop sz="73146"/>
  </p:normalViewPr>
  <p:slideViewPr>
    <p:cSldViewPr snapToGrid="0" snapToObjects="1">
      <p:cViewPr>
        <p:scale>
          <a:sx n="66" d="100"/>
          <a:sy n="66" d="100"/>
        </p:scale>
        <p:origin x="448" y="1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5BFF5-8559-A64E-90E0-63D1716168D5}" type="datetimeFigureOut">
              <a:rPr lang="en-US" smtClean="0"/>
              <a:t>2/24/21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E9070-AB35-5349-B175-65477857C738}" type="slidenum">
              <a:rPr lang="en-US" smtClean="0"/>
              <a:t>‹#›</a:t>
            </a:fld>
            <a:endParaRPr lang="en-US"/>
          </a:p>
        </p:txBody>
      </p:sp>
    </p:spTree>
    <p:extLst>
      <p:ext uri="{BB962C8B-B14F-4D97-AF65-F5344CB8AC3E}">
        <p14:creationId xmlns:p14="http://schemas.microsoft.com/office/powerpoint/2010/main" val="464340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500" baseline="0" dirty="0">
                <a:latin typeface="+mj-lt"/>
              </a:rPr>
              <a:t>Good afternoon everyone. I’m Chao from the Programming Languages Group. I’m very happy to make this presentation and introduce an important traditional Chinese festival, Lantern Festival, which is just today.</a:t>
            </a:r>
          </a:p>
          <a:p>
            <a:endParaRPr lang="en-US" sz="2500" baseline="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It’s almost mid-night now in China so I’ve got a lot of fresh photos taken just a while ago and I can show you what was really happening in different parts of China.</a:t>
            </a:r>
            <a:endParaRPr lang="en-US" sz="2500" baseline="0" dirty="0">
              <a:latin typeface="+mj-lt"/>
            </a:endParaRPr>
          </a:p>
          <a:p>
            <a:endParaRPr lang="en-US" sz="2500" baseline="0" dirty="0">
              <a:latin typeface="+mj-lt"/>
            </a:endParaRPr>
          </a:p>
          <a:p>
            <a:r>
              <a:rPr lang="en-US" sz="2500" baseline="0" dirty="0">
                <a:latin typeface="+mj-lt"/>
              </a:rPr>
              <a:t>Lantern festival is called Yuan Xiao </a:t>
            </a:r>
            <a:r>
              <a:rPr lang="en-US" sz="2500" baseline="0" dirty="0" err="1">
                <a:latin typeface="+mj-lt"/>
              </a:rPr>
              <a:t>Jie</a:t>
            </a:r>
            <a:r>
              <a:rPr lang="en-US" sz="2500" baseline="0" dirty="0">
                <a:latin typeface="+mj-lt"/>
              </a:rPr>
              <a:t> in Chinese and here shows both simplified and traditional Chinese characters of it name. </a:t>
            </a:r>
          </a:p>
        </p:txBody>
      </p:sp>
      <p:sp>
        <p:nvSpPr>
          <p:cNvPr id="4" name="Slide Number Placeholder 3"/>
          <p:cNvSpPr>
            <a:spLocks noGrp="1"/>
          </p:cNvSpPr>
          <p:nvPr>
            <p:ph type="sldNum" sz="quarter" idx="5"/>
          </p:nvPr>
        </p:nvSpPr>
        <p:spPr/>
        <p:txBody>
          <a:bodyPr/>
          <a:lstStyle/>
          <a:p>
            <a:fld id="{125E9070-AB35-5349-B175-65477857C738}" type="slidenum">
              <a:rPr lang="en-US" smtClean="0"/>
              <a:t>1</a:t>
            </a:fld>
            <a:endParaRPr lang="en-US"/>
          </a:p>
        </p:txBody>
      </p:sp>
    </p:spTree>
    <p:extLst>
      <p:ext uri="{BB962C8B-B14F-4D97-AF65-F5344CB8AC3E}">
        <p14:creationId xmlns:p14="http://schemas.microsoft.com/office/powerpoint/2010/main" val="4151005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a lot of squares and amusement parts, you can see many people actively participate in guess these riddles. They can get red pockets or other souvenirs when getting the right answer.</a:t>
            </a:r>
          </a:p>
          <a:p>
            <a:endParaRPr lang="en-US" dirty="0"/>
          </a:p>
        </p:txBody>
      </p:sp>
      <p:sp>
        <p:nvSpPr>
          <p:cNvPr id="4" name="Slide Number Placeholder 3"/>
          <p:cNvSpPr>
            <a:spLocks noGrp="1"/>
          </p:cNvSpPr>
          <p:nvPr>
            <p:ph type="sldNum" sz="quarter" idx="5"/>
          </p:nvPr>
        </p:nvSpPr>
        <p:spPr/>
        <p:txBody>
          <a:bodyPr/>
          <a:lstStyle/>
          <a:p>
            <a:fld id="{125E9070-AB35-5349-B175-65477857C738}" type="slidenum">
              <a:rPr lang="en-US" smtClean="0"/>
              <a:t>10</a:t>
            </a:fld>
            <a:endParaRPr lang="en-US"/>
          </a:p>
        </p:txBody>
      </p:sp>
    </p:spTree>
    <p:extLst>
      <p:ext uri="{BB962C8B-B14F-4D97-AF65-F5344CB8AC3E}">
        <p14:creationId xmlns:p14="http://schemas.microsoft.com/office/powerpoint/2010/main" val="212405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Lantern festival is also a good opportunity for young people to meet. This brings Lantern festival a hint of romance. </a:t>
            </a:r>
          </a:p>
        </p:txBody>
      </p:sp>
      <p:sp>
        <p:nvSpPr>
          <p:cNvPr id="4" name="Slide Number Placeholder 3"/>
          <p:cNvSpPr>
            <a:spLocks noGrp="1"/>
          </p:cNvSpPr>
          <p:nvPr>
            <p:ph type="sldNum" sz="quarter" idx="5"/>
          </p:nvPr>
        </p:nvSpPr>
        <p:spPr/>
        <p:txBody>
          <a:bodyPr/>
          <a:lstStyle/>
          <a:p>
            <a:fld id="{125E9070-AB35-5349-B175-65477857C738}" type="slidenum">
              <a:rPr lang="en-US" smtClean="0"/>
              <a:t>11</a:t>
            </a:fld>
            <a:endParaRPr lang="en-US"/>
          </a:p>
        </p:txBody>
      </p:sp>
    </p:spTree>
    <p:extLst>
      <p:ext uri="{BB962C8B-B14F-4D97-AF65-F5344CB8AC3E}">
        <p14:creationId xmlns:p14="http://schemas.microsoft.com/office/powerpoint/2010/main" val="1552807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has a rich culture of foods. Each festival has its </a:t>
            </a:r>
            <a:r>
              <a:rPr lang="en-US" b="0" dirty="0"/>
              <a:t>symbolic food such as rice dumplings for dragon boat festival and moon cake for mid autumn festival. So what do we eat for Lantern festival then?</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After hundreds and thousands years of evolution, eating sweat dumplings has become the most popular tradition in today’s China. In Chinese, the pronunciation and appearance are similar to the word reunion, marking the family reunion and happiness. </a:t>
            </a:r>
          </a:p>
          <a:p>
            <a:endParaRPr lang="en-US" b="0" dirty="0"/>
          </a:p>
        </p:txBody>
      </p:sp>
      <p:sp>
        <p:nvSpPr>
          <p:cNvPr id="4" name="Slide Number Placeholder 3"/>
          <p:cNvSpPr>
            <a:spLocks noGrp="1"/>
          </p:cNvSpPr>
          <p:nvPr>
            <p:ph type="sldNum" sz="quarter" idx="5"/>
          </p:nvPr>
        </p:nvSpPr>
        <p:spPr/>
        <p:txBody>
          <a:bodyPr/>
          <a:lstStyle/>
          <a:p>
            <a:fld id="{125E9070-AB35-5349-B175-65477857C738}" type="slidenum">
              <a:rPr lang="en-US" smtClean="0"/>
              <a:t>12</a:t>
            </a:fld>
            <a:endParaRPr lang="en-US"/>
          </a:p>
        </p:txBody>
      </p:sp>
    </p:spTree>
    <p:extLst>
      <p:ext uri="{BB962C8B-B14F-4D97-AF65-F5344CB8AC3E}">
        <p14:creationId xmlns:p14="http://schemas.microsoft.com/office/powerpoint/2010/main" val="831026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People have a bowl of </a:t>
            </a:r>
            <a:r>
              <a:rPr lang="ja-JP" altLang="en-US" sz="1200" kern="1200">
                <a:solidFill>
                  <a:schemeClr val="tx1"/>
                </a:solidFill>
                <a:effectLst/>
                <a:latin typeface="+mn-lt"/>
                <a:ea typeface="+mn-ea"/>
                <a:cs typeface="+mn-cs"/>
              </a:rPr>
              <a:t>汤圆 </a:t>
            </a:r>
            <a:r>
              <a:rPr lang="en-GB" sz="1200" kern="1200" dirty="0">
                <a:solidFill>
                  <a:schemeClr val="tx1"/>
                </a:solidFill>
                <a:effectLst/>
                <a:latin typeface="+mn-lt"/>
                <a:ea typeface="+mn-ea"/>
                <a:cs typeface="+mn-cs"/>
              </a:rPr>
              <a:t>or </a:t>
            </a:r>
            <a:r>
              <a:rPr lang="ja-JP" altLang="en-US" sz="1200" kern="1200">
                <a:solidFill>
                  <a:schemeClr val="tx1"/>
                </a:solidFill>
                <a:effectLst/>
                <a:latin typeface="+mn-lt"/>
                <a:ea typeface="+mn-ea"/>
                <a:cs typeface="+mn-cs"/>
              </a:rPr>
              <a:t>元宵 </a:t>
            </a:r>
            <a:r>
              <a:rPr lang="en-GB" sz="1200" kern="1200" dirty="0">
                <a:solidFill>
                  <a:schemeClr val="tx1"/>
                </a:solidFill>
                <a:effectLst/>
                <a:latin typeface="+mn-lt"/>
                <a:ea typeface="+mn-ea"/>
                <a:cs typeface="+mn-cs"/>
              </a:rPr>
              <a:t>and wishes a happy family life for the coming year.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Although </a:t>
            </a:r>
            <a:r>
              <a:rPr lang="ja-JP" altLang="en-US" sz="1200" kern="1200">
                <a:solidFill>
                  <a:schemeClr val="tx1"/>
                </a:solidFill>
                <a:effectLst/>
                <a:latin typeface="+mn-lt"/>
                <a:ea typeface="+mn-ea"/>
                <a:cs typeface="+mn-cs"/>
              </a:rPr>
              <a:t>汤圆 </a:t>
            </a:r>
            <a:r>
              <a:rPr lang="en-GB" sz="1200" kern="1200" dirty="0">
                <a:solidFill>
                  <a:schemeClr val="tx1"/>
                </a:solidFill>
                <a:effectLst/>
                <a:latin typeface="+mn-lt"/>
                <a:ea typeface="+mn-ea"/>
                <a:cs typeface="+mn-cs"/>
              </a:rPr>
              <a:t>and </a:t>
            </a:r>
            <a:r>
              <a:rPr lang="ja-JP" altLang="en-US" sz="1200" kern="1200">
                <a:solidFill>
                  <a:schemeClr val="tx1"/>
                </a:solidFill>
                <a:effectLst/>
                <a:latin typeface="+mn-lt"/>
                <a:ea typeface="+mn-ea"/>
                <a:cs typeface="+mn-cs"/>
              </a:rPr>
              <a:t>元宵 </a:t>
            </a:r>
            <a:r>
              <a:rPr lang="en-GB" sz="1200" kern="1200" dirty="0">
                <a:solidFill>
                  <a:schemeClr val="tx1"/>
                </a:solidFill>
                <a:effectLst/>
                <a:latin typeface="+mn-lt"/>
                <a:ea typeface="+mn-ea"/>
                <a:cs typeface="+mn-cs"/>
              </a:rPr>
              <a:t>have a very similar appearance. They are very different in terms of making them. </a:t>
            </a:r>
            <a:endParaRPr lang="en-US" dirty="0"/>
          </a:p>
        </p:txBody>
      </p:sp>
      <p:sp>
        <p:nvSpPr>
          <p:cNvPr id="4" name="Slide Number Placeholder 3"/>
          <p:cNvSpPr>
            <a:spLocks noGrp="1"/>
          </p:cNvSpPr>
          <p:nvPr>
            <p:ph type="sldNum" sz="quarter" idx="5"/>
          </p:nvPr>
        </p:nvSpPr>
        <p:spPr/>
        <p:txBody>
          <a:bodyPr/>
          <a:lstStyle/>
          <a:p>
            <a:fld id="{125E9070-AB35-5349-B175-65477857C738}" type="slidenum">
              <a:rPr lang="en-US" smtClean="0"/>
              <a:t>13</a:t>
            </a:fld>
            <a:endParaRPr lang="en-US"/>
          </a:p>
        </p:txBody>
      </p:sp>
    </p:spTree>
    <p:extLst>
      <p:ext uri="{BB962C8B-B14F-4D97-AF65-F5344CB8AC3E}">
        <p14:creationId xmlns:p14="http://schemas.microsoft.com/office/powerpoint/2010/main" val="1508166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zh-CN" altLang="en-US" dirty="0"/>
              <a:t> </a:t>
            </a:r>
            <a:r>
              <a:rPr lang="en-GB" altLang="zh-CN" dirty="0"/>
              <a:t>make Yuan Xiao, </a:t>
            </a:r>
            <a:r>
              <a:rPr lang="en-GB" sz="1200" b="0" i="0" u="none" strike="noStrike" kern="1200" dirty="0">
                <a:solidFill>
                  <a:schemeClr val="tx1"/>
                </a:solidFill>
                <a:effectLst/>
                <a:latin typeface="+mn-lt"/>
                <a:ea typeface="+mn-ea"/>
                <a:cs typeface="+mn-cs"/>
              </a:rPr>
              <a:t>Black Sesame is first prepared as the filling</a:t>
            </a:r>
            <a:endParaRPr lang="en-US" dirty="0"/>
          </a:p>
        </p:txBody>
      </p:sp>
      <p:sp>
        <p:nvSpPr>
          <p:cNvPr id="4" name="Slide Number Placeholder 3"/>
          <p:cNvSpPr>
            <a:spLocks noGrp="1"/>
          </p:cNvSpPr>
          <p:nvPr>
            <p:ph type="sldNum" sz="quarter" idx="5"/>
          </p:nvPr>
        </p:nvSpPr>
        <p:spPr/>
        <p:txBody>
          <a:bodyPr/>
          <a:lstStyle/>
          <a:p>
            <a:fld id="{125E9070-AB35-5349-B175-65477857C738}" type="slidenum">
              <a:rPr lang="en-US" smtClean="0"/>
              <a:t>14</a:t>
            </a:fld>
            <a:endParaRPr lang="en-US"/>
          </a:p>
        </p:txBody>
      </p:sp>
    </p:spTree>
    <p:extLst>
      <p:ext uri="{BB962C8B-B14F-4D97-AF65-F5344CB8AC3E}">
        <p14:creationId xmlns:p14="http://schemas.microsoft.com/office/powerpoint/2010/main" val="161438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Pieces of black sesame are then put into a container full of </a:t>
            </a:r>
            <a:r>
              <a:rPr lang="en-GB" sz="1200" b="0" i="0" u="none" strike="noStrike" kern="1200" dirty="0">
                <a:solidFill>
                  <a:schemeClr val="tx1"/>
                </a:solidFill>
                <a:effectLst/>
                <a:latin typeface="+mn-lt"/>
                <a:ea typeface="+mn-ea"/>
                <a:cs typeface="+mn-cs"/>
              </a:rPr>
              <a:t>glutinous rice flour</a:t>
            </a:r>
            <a:r>
              <a:rPr lang="en-US" sz="1200" b="0" i="0" u="none" strike="noStrike" kern="1200" dirty="0">
                <a:solidFill>
                  <a:schemeClr val="tx1"/>
                </a:solidFill>
                <a:effectLst/>
                <a:latin typeface="+mn-lt"/>
                <a:ea typeface="+mn-ea"/>
                <a:cs typeface="+mn-cs"/>
              </a:rPr>
              <a:t> and the contained is </a:t>
            </a:r>
            <a:r>
              <a:rPr lang="en-US" sz="1200" b="0" i="0" u="none" strike="noStrike" kern="1200" dirty="0" err="1">
                <a:solidFill>
                  <a:schemeClr val="tx1"/>
                </a:solidFill>
                <a:effectLst/>
                <a:latin typeface="+mn-lt"/>
                <a:ea typeface="+mn-ea"/>
                <a:cs typeface="+mn-cs"/>
              </a:rPr>
              <a:t>shaked</a:t>
            </a:r>
            <a:r>
              <a:rPr lang="en-US" sz="1200" b="0" i="0" u="none" strike="noStrike" kern="1200" dirty="0">
                <a:solidFill>
                  <a:schemeClr val="tx1"/>
                </a:solidFill>
                <a:effectLst/>
                <a:latin typeface="+mn-lt"/>
                <a:ea typeface="+mn-ea"/>
                <a:cs typeface="+mn-cs"/>
              </a:rPr>
              <a:t> continuously. </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5E9070-AB35-5349-B175-65477857C738}" type="slidenum">
              <a:rPr lang="en-US" smtClean="0"/>
              <a:t>15</a:t>
            </a:fld>
            <a:endParaRPr lang="en-US"/>
          </a:p>
        </p:txBody>
      </p:sp>
    </p:spTree>
    <p:extLst>
      <p:ext uri="{BB962C8B-B14F-4D97-AF65-F5344CB8AC3E}">
        <p14:creationId xmlns:p14="http://schemas.microsoft.com/office/powerpoint/2010/main" val="3857403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rice balls are growing and they can be sunk into water and put into the container and shaken again and again.</a:t>
            </a:r>
          </a:p>
        </p:txBody>
      </p:sp>
      <p:sp>
        <p:nvSpPr>
          <p:cNvPr id="4" name="Slide Number Placeholder 3"/>
          <p:cNvSpPr>
            <a:spLocks noGrp="1"/>
          </p:cNvSpPr>
          <p:nvPr>
            <p:ph type="sldNum" sz="quarter" idx="5"/>
          </p:nvPr>
        </p:nvSpPr>
        <p:spPr/>
        <p:txBody>
          <a:bodyPr/>
          <a:lstStyle/>
          <a:p>
            <a:fld id="{125E9070-AB35-5349-B175-65477857C738}" type="slidenum">
              <a:rPr lang="en-US" smtClean="0"/>
              <a:t>16</a:t>
            </a:fld>
            <a:endParaRPr lang="en-US"/>
          </a:p>
        </p:txBody>
      </p:sp>
    </p:spTree>
    <p:extLst>
      <p:ext uri="{BB962C8B-B14F-4D97-AF65-F5344CB8AC3E}">
        <p14:creationId xmlns:p14="http://schemas.microsoft.com/office/powerpoint/2010/main" val="1327978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get Yuan </a:t>
            </a:r>
            <a:r>
              <a:rPr lang="en-US" dirty="0" err="1"/>
              <a:t>xiao</a:t>
            </a:r>
            <a:r>
              <a:rPr lang="en-US" dirty="0"/>
              <a:t>.</a:t>
            </a:r>
          </a:p>
        </p:txBody>
      </p:sp>
      <p:sp>
        <p:nvSpPr>
          <p:cNvPr id="4" name="Slide Number Placeholder 3"/>
          <p:cNvSpPr>
            <a:spLocks noGrp="1"/>
          </p:cNvSpPr>
          <p:nvPr>
            <p:ph type="sldNum" sz="quarter" idx="5"/>
          </p:nvPr>
        </p:nvSpPr>
        <p:spPr/>
        <p:txBody>
          <a:bodyPr/>
          <a:lstStyle/>
          <a:p>
            <a:fld id="{125E9070-AB35-5349-B175-65477857C738}" type="slidenum">
              <a:rPr lang="en-US" smtClean="0"/>
              <a:t>17</a:t>
            </a:fld>
            <a:endParaRPr lang="en-US"/>
          </a:p>
        </p:txBody>
      </p:sp>
    </p:spTree>
    <p:extLst>
      <p:ext uri="{BB962C8B-B14F-4D97-AF65-F5344CB8AC3E}">
        <p14:creationId xmlns:p14="http://schemas.microsoft.com/office/powerpoint/2010/main" val="770075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contrast, Tang Yuan is made in a way like making dumplings.</a:t>
            </a: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5E9070-AB35-5349-B175-65477857C738}" type="slidenum">
              <a:rPr lang="en-US" smtClean="0"/>
              <a:t>18</a:t>
            </a:fld>
            <a:endParaRPr lang="en-US"/>
          </a:p>
        </p:txBody>
      </p:sp>
    </p:spTree>
    <p:extLst>
      <p:ext uri="{BB962C8B-B14F-4D97-AF65-F5344CB8AC3E}">
        <p14:creationId xmlns:p14="http://schemas.microsoft.com/office/powerpoint/2010/main" val="1963493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Black sesame or other ingredients are wrapped into </a:t>
            </a:r>
            <a:r>
              <a:rPr lang="en-GB" sz="1200" b="0" i="0" u="none" strike="noStrike" kern="1200" dirty="0">
                <a:solidFill>
                  <a:schemeClr val="tx1"/>
                </a:solidFill>
                <a:effectLst/>
                <a:latin typeface="+mn-lt"/>
                <a:ea typeface="+mn-ea"/>
                <a:cs typeface="+mn-cs"/>
              </a:rPr>
              <a:t>glutinous rice flour</a:t>
            </a:r>
            <a:r>
              <a:rPr lang="en-US" sz="1200" b="0" i="0" u="none" strike="noStrike" kern="1200" dirty="0">
                <a:solidFill>
                  <a:schemeClr val="tx1"/>
                </a:solidFill>
                <a:effectLst/>
                <a:latin typeface="+mn-lt"/>
                <a:ea typeface="+mn-ea"/>
                <a:cs typeface="+mn-cs"/>
              </a:rPr>
              <a:t> by hand and twisted into balls.</a:t>
            </a:r>
            <a:endParaRPr lang="en-US" dirty="0"/>
          </a:p>
        </p:txBody>
      </p:sp>
      <p:sp>
        <p:nvSpPr>
          <p:cNvPr id="4" name="Slide Number Placeholder 3"/>
          <p:cNvSpPr>
            <a:spLocks noGrp="1"/>
          </p:cNvSpPr>
          <p:nvPr>
            <p:ph type="sldNum" sz="quarter" idx="5"/>
          </p:nvPr>
        </p:nvSpPr>
        <p:spPr/>
        <p:txBody>
          <a:bodyPr/>
          <a:lstStyle/>
          <a:p>
            <a:fld id="{125E9070-AB35-5349-B175-65477857C738}" type="slidenum">
              <a:rPr lang="en-US" smtClean="0"/>
              <a:t>19</a:t>
            </a:fld>
            <a:endParaRPr lang="en-US"/>
          </a:p>
        </p:txBody>
      </p:sp>
    </p:spTree>
    <p:extLst>
      <p:ext uri="{BB962C8B-B14F-4D97-AF65-F5344CB8AC3E}">
        <p14:creationId xmlns:p14="http://schemas.microsoft.com/office/powerpoint/2010/main" val="2762388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China, Lantern Festival is a special festival. The celebration of the spring festival, or Chinese new year, starts from the 1st day to the 15th day of the 1st month of the Chinese lunisolar calendar. The 15th day, is just the Lantern Festival. </a:t>
            </a:r>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its Chinese name, Yuan Xiao </a:t>
            </a:r>
            <a:r>
              <a:rPr lang="en-GB" sz="1200" kern="1200" dirty="0" err="1">
                <a:solidFill>
                  <a:schemeClr val="tx1"/>
                </a:solidFill>
                <a:effectLst/>
                <a:latin typeface="+mn-lt"/>
                <a:ea typeface="+mn-ea"/>
                <a:cs typeface="+mn-cs"/>
              </a:rPr>
              <a:t>Jie</a:t>
            </a:r>
            <a:r>
              <a:rPr lang="en-GB" sz="1200" kern="1200" dirty="0">
                <a:solidFill>
                  <a:schemeClr val="tx1"/>
                </a:solidFill>
                <a:effectLst/>
                <a:latin typeface="+mn-lt"/>
                <a:ea typeface="+mn-ea"/>
                <a:cs typeface="+mn-cs"/>
              </a:rPr>
              <a:t>, Yuan means the first month and Xiao means night. Therefore, Lantern festival has the first night with full moon of the new year and is also understood to be the start of the spring coming back. </a:t>
            </a:r>
          </a:p>
          <a:p>
            <a:endParaRPr lang="en-US" dirty="0"/>
          </a:p>
          <a:p>
            <a:r>
              <a:rPr lang="en-US" dirty="0"/>
              <a:t>Full moon usually means family reunion and you may have heard about another important Chinese traditional festival, mid-autumn festival, which is on the 15</a:t>
            </a:r>
            <a:r>
              <a:rPr lang="en-US" baseline="30000" dirty="0"/>
              <a:t>th</a:t>
            </a:r>
            <a:r>
              <a:rPr lang="en-US" dirty="0"/>
              <a:t> day of the 8</a:t>
            </a:r>
            <a:r>
              <a:rPr lang="en-US" baseline="30000" dirty="0"/>
              <a:t>th</a:t>
            </a:r>
            <a:r>
              <a:rPr lang="en-US" dirty="0"/>
              <a:t> month in the lunisolar calendar, for families to celebrate together. </a:t>
            </a:r>
          </a:p>
          <a:p>
            <a:endParaRPr lang="en-US" dirty="0"/>
          </a:p>
          <a:p>
            <a:r>
              <a:rPr lang="en-US" dirty="0"/>
              <a:t>Lantern festival has been an important festival since Han Dynasty for 2,000 years. </a:t>
            </a:r>
          </a:p>
        </p:txBody>
      </p:sp>
      <p:sp>
        <p:nvSpPr>
          <p:cNvPr id="4" name="Slide Number Placeholder 3"/>
          <p:cNvSpPr>
            <a:spLocks noGrp="1"/>
          </p:cNvSpPr>
          <p:nvPr>
            <p:ph type="sldNum" sz="quarter" idx="5"/>
          </p:nvPr>
        </p:nvSpPr>
        <p:spPr/>
        <p:txBody>
          <a:bodyPr/>
          <a:lstStyle/>
          <a:p>
            <a:fld id="{125E9070-AB35-5349-B175-65477857C738}" type="slidenum">
              <a:rPr lang="en-US" smtClean="0"/>
              <a:t>2</a:t>
            </a:fld>
            <a:endParaRPr lang="en-US"/>
          </a:p>
        </p:txBody>
      </p:sp>
    </p:spTree>
    <p:extLst>
      <p:ext uri="{BB962C8B-B14F-4D97-AF65-F5344CB8AC3E}">
        <p14:creationId xmlns:p14="http://schemas.microsoft.com/office/powerpoint/2010/main" val="57281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get Tang Yuan</a:t>
            </a:r>
          </a:p>
        </p:txBody>
      </p:sp>
      <p:sp>
        <p:nvSpPr>
          <p:cNvPr id="4" name="Slide Number Placeholder 3"/>
          <p:cNvSpPr>
            <a:spLocks noGrp="1"/>
          </p:cNvSpPr>
          <p:nvPr>
            <p:ph type="sldNum" sz="quarter" idx="5"/>
          </p:nvPr>
        </p:nvSpPr>
        <p:spPr/>
        <p:txBody>
          <a:bodyPr/>
          <a:lstStyle/>
          <a:p>
            <a:fld id="{125E9070-AB35-5349-B175-65477857C738}" type="slidenum">
              <a:rPr lang="en-US" smtClean="0"/>
              <a:t>20</a:t>
            </a:fld>
            <a:endParaRPr lang="en-US"/>
          </a:p>
        </p:txBody>
      </p:sp>
    </p:spTree>
    <p:extLst>
      <p:ext uri="{BB962C8B-B14F-4D97-AF65-F5344CB8AC3E}">
        <p14:creationId xmlns:p14="http://schemas.microsoft.com/office/powerpoint/2010/main" val="4113466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Last year at this time, Chinese people were ordered to stay at home and they cannot reunite on Spring and Lantern festivals. But today, this girl is able to choose and buy her favourite lantern in a street market in Wuhan.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believe that in the near future, we can also see each other in person in Edinburgh and be back to our normal life.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Wish all of use a safe and happy new year!</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5E9070-AB35-5349-B175-65477857C738}" type="slidenum">
              <a:rPr lang="en-US" smtClean="0"/>
              <a:t>21</a:t>
            </a:fld>
            <a:endParaRPr lang="en-US"/>
          </a:p>
        </p:txBody>
      </p:sp>
    </p:spTree>
    <p:extLst>
      <p:ext uri="{BB962C8B-B14F-4D97-AF65-F5344CB8AC3E}">
        <p14:creationId xmlns:p14="http://schemas.microsoft.com/office/powerpoint/2010/main" val="322002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time, Buddhism was growing in China and the emperor was an advocate of Buddhism.</a:t>
            </a:r>
          </a:p>
          <a:p>
            <a:endParaRPr lang="en-US" dirty="0"/>
          </a:p>
          <a:p>
            <a:r>
              <a:rPr lang="en-US" dirty="0"/>
              <a:t>He noticed a monks’ custom of </a:t>
            </a:r>
            <a:r>
              <a:rPr lang="en-GB" sz="1200" b="0" i="0" u="none" strike="noStrike" kern="1200" dirty="0">
                <a:solidFill>
                  <a:schemeClr val="tx1"/>
                </a:solidFill>
                <a:effectLst/>
                <a:latin typeface="+mn-lt"/>
                <a:ea typeface="+mn-ea"/>
                <a:cs typeface="+mn-cs"/>
              </a:rPr>
              <a:t>lighting lanterns in temples on the 15</a:t>
            </a:r>
            <a:r>
              <a:rPr lang="en-GB" sz="1200" b="0" i="0" u="none" strike="noStrike" kern="1200" baseline="30000" dirty="0">
                <a:solidFill>
                  <a:schemeClr val="tx1"/>
                </a:solidFill>
                <a:effectLst/>
                <a:latin typeface="+mn-lt"/>
                <a:ea typeface="+mn-ea"/>
                <a:cs typeface="+mn-cs"/>
              </a:rPr>
              <a:t>th</a:t>
            </a:r>
            <a:r>
              <a:rPr lang="en-GB" sz="1200" b="0" i="0" u="none" strike="noStrike" kern="1200" dirty="0">
                <a:solidFill>
                  <a:schemeClr val="tx1"/>
                </a:solidFill>
                <a:effectLst/>
                <a:latin typeface="+mn-lt"/>
                <a:ea typeface="+mn-ea"/>
                <a:cs typeface="+mn-cs"/>
              </a:rPr>
              <a:t> day of the 1</a:t>
            </a:r>
            <a:r>
              <a:rPr lang="en-GB" sz="1200" b="0" i="0" u="none" strike="noStrike" kern="1200" baseline="30000" dirty="0">
                <a:solidFill>
                  <a:schemeClr val="tx1"/>
                </a:solidFill>
                <a:effectLst/>
                <a:latin typeface="+mn-lt"/>
                <a:ea typeface="+mn-ea"/>
                <a:cs typeface="+mn-cs"/>
              </a:rPr>
              <a:t>st</a:t>
            </a:r>
            <a:r>
              <a:rPr lang="en-GB" sz="1200" b="0" i="0" u="none" strike="noStrike" kern="1200" dirty="0">
                <a:solidFill>
                  <a:schemeClr val="tx1"/>
                </a:solidFill>
                <a:effectLst/>
                <a:latin typeface="+mn-lt"/>
                <a:ea typeface="+mn-ea"/>
                <a:cs typeface="+mn-cs"/>
              </a:rPr>
              <a:t> month and </a:t>
            </a:r>
            <a:r>
              <a:rPr lang="en-GB" dirty="0"/>
              <a:t>ordered all households, temples and his palace to light lanterns on that evening.</a:t>
            </a:r>
          </a:p>
          <a:p>
            <a:endParaRPr lang="en-GB" dirty="0"/>
          </a:p>
          <a:p>
            <a:r>
              <a:rPr lang="en-GB" dirty="0"/>
              <a:t>Since then, lighting lanterns became a traditional celebration for this festival and we directly call it Lantern Festival in English.</a:t>
            </a:r>
            <a:endParaRPr lang="en-US" dirty="0"/>
          </a:p>
          <a:p>
            <a:endParaRPr lang="en-US" dirty="0"/>
          </a:p>
        </p:txBody>
      </p:sp>
      <p:sp>
        <p:nvSpPr>
          <p:cNvPr id="4" name="Slide Number Placeholder 3"/>
          <p:cNvSpPr>
            <a:spLocks noGrp="1"/>
          </p:cNvSpPr>
          <p:nvPr>
            <p:ph type="sldNum" sz="quarter" idx="5"/>
          </p:nvPr>
        </p:nvSpPr>
        <p:spPr/>
        <p:txBody>
          <a:bodyPr/>
          <a:lstStyle/>
          <a:p>
            <a:fld id="{125E9070-AB35-5349-B175-65477857C738}" type="slidenum">
              <a:rPr lang="en-US" smtClean="0"/>
              <a:t>3</a:t>
            </a:fld>
            <a:endParaRPr lang="en-US"/>
          </a:p>
        </p:txBody>
      </p:sp>
    </p:spTree>
    <p:extLst>
      <p:ext uri="{BB962C8B-B14F-4D97-AF65-F5344CB8AC3E}">
        <p14:creationId xmlns:p14="http://schemas.microsoft.com/office/powerpoint/2010/main" val="74111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I’m going to show you how do we celebrate Lantern Festival</a:t>
            </a:r>
          </a:p>
        </p:txBody>
      </p:sp>
      <p:sp>
        <p:nvSpPr>
          <p:cNvPr id="4" name="Slide Number Placeholder 3"/>
          <p:cNvSpPr>
            <a:spLocks noGrp="1"/>
          </p:cNvSpPr>
          <p:nvPr>
            <p:ph type="sldNum" sz="quarter" idx="5"/>
          </p:nvPr>
        </p:nvSpPr>
        <p:spPr/>
        <p:txBody>
          <a:bodyPr/>
          <a:lstStyle/>
          <a:p>
            <a:fld id="{125E9070-AB35-5349-B175-65477857C738}" type="slidenum">
              <a:rPr lang="en-US" smtClean="0"/>
              <a:t>4</a:t>
            </a:fld>
            <a:endParaRPr lang="en-US"/>
          </a:p>
        </p:txBody>
      </p:sp>
    </p:spTree>
    <p:extLst>
      <p:ext uri="{BB962C8B-B14F-4D97-AF65-F5344CB8AC3E}">
        <p14:creationId xmlns:p14="http://schemas.microsoft.com/office/powerpoint/2010/main" val="68425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At this night with full moon, for thousands of years, lighting and watching colourful lanterns has been considered as a great event for celebration. </a:t>
            </a:r>
          </a:p>
          <a:p>
            <a:endParaRPr lang="en-US" dirty="0"/>
          </a:p>
        </p:txBody>
      </p:sp>
      <p:sp>
        <p:nvSpPr>
          <p:cNvPr id="4" name="Slide Number Placeholder 3"/>
          <p:cNvSpPr>
            <a:spLocks noGrp="1"/>
          </p:cNvSpPr>
          <p:nvPr>
            <p:ph type="sldNum" sz="quarter" idx="5"/>
          </p:nvPr>
        </p:nvSpPr>
        <p:spPr/>
        <p:txBody>
          <a:bodyPr/>
          <a:lstStyle/>
          <a:p>
            <a:fld id="{125E9070-AB35-5349-B175-65477857C738}" type="slidenum">
              <a:rPr lang="en-US" smtClean="0"/>
              <a:t>5</a:t>
            </a:fld>
            <a:endParaRPr lang="en-US"/>
          </a:p>
        </p:txBody>
      </p:sp>
    </p:spTree>
    <p:extLst>
      <p:ext uri="{BB962C8B-B14F-4D97-AF65-F5344CB8AC3E}">
        <p14:creationId xmlns:p14="http://schemas.microsoft.com/office/powerpoint/2010/main" val="788125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People go out to enjoy the beauty of the full moon and let off fireworks. In some amusement parks, you may also watch dragon and lion dance.</a:t>
            </a:r>
            <a:endParaRPr lang="en-US" altLang="ja-JP"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5E9070-AB35-5349-B175-65477857C738}" type="slidenum">
              <a:rPr lang="en-US" smtClean="0"/>
              <a:t>6</a:t>
            </a:fld>
            <a:endParaRPr lang="en-US"/>
          </a:p>
        </p:txBody>
      </p:sp>
    </p:spTree>
    <p:extLst>
      <p:ext uri="{BB962C8B-B14F-4D97-AF65-F5344CB8AC3E}">
        <p14:creationId xmlns:p14="http://schemas.microsoft.com/office/powerpoint/2010/main" val="4192771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my point of view, Lantern festival is the most hopping and active festival for Chinese people and it is a Chinese version of carnival. </a:t>
            </a:r>
          </a:p>
          <a:p>
            <a:endParaRPr lang="en-US" dirty="0"/>
          </a:p>
        </p:txBody>
      </p:sp>
      <p:sp>
        <p:nvSpPr>
          <p:cNvPr id="4" name="Slide Number Placeholder 3"/>
          <p:cNvSpPr>
            <a:spLocks noGrp="1"/>
          </p:cNvSpPr>
          <p:nvPr>
            <p:ph type="sldNum" sz="quarter" idx="5"/>
          </p:nvPr>
        </p:nvSpPr>
        <p:spPr/>
        <p:txBody>
          <a:bodyPr/>
          <a:lstStyle/>
          <a:p>
            <a:fld id="{125E9070-AB35-5349-B175-65477857C738}" type="slidenum">
              <a:rPr lang="en-US" smtClean="0"/>
              <a:t>7</a:t>
            </a:fld>
            <a:endParaRPr lang="en-US"/>
          </a:p>
        </p:txBody>
      </p:sp>
    </p:spTree>
    <p:extLst>
      <p:ext uri="{BB962C8B-B14F-4D97-AF65-F5344CB8AC3E}">
        <p14:creationId xmlns:p14="http://schemas.microsoft.com/office/powerpoint/2010/main" val="2847988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E9070-AB35-5349-B175-65477857C738}" type="slidenum">
              <a:rPr lang="en-US" smtClean="0"/>
              <a:t>8</a:t>
            </a:fld>
            <a:endParaRPr lang="en-US"/>
          </a:p>
        </p:txBody>
      </p:sp>
    </p:spTree>
    <p:extLst>
      <p:ext uri="{BB962C8B-B14F-4D97-AF65-F5344CB8AC3E}">
        <p14:creationId xmlns:p14="http://schemas.microsoft.com/office/powerpoint/2010/main" val="4010851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Lanterns are hung on the streets and outside houses. You can also find riddles written on red paper attached to lanterns. Riddles can enlighten our mind. There are usually fun and very suitable for festivals. </a:t>
            </a:r>
            <a:endParaRPr lang="en-US" dirty="0"/>
          </a:p>
        </p:txBody>
      </p:sp>
      <p:sp>
        <p:nvSpPr>
          <p:cNvPr id="4" name="Slide Number Placeholder 3"/>
          <p:cNvSpPr>
            <a:spLocks noGrp="1"/>
          </p:cNvSpPr>
          <p:nvPr>
            <p:ph type="sldNum" sz="quarter" idx="5"/>
          </p:nvPr>
        </p:nvSpPr>
        <p:spPr/>
        <p:txBody>
          <a:bodyPr/>
          <a:lstStyle/>
          <a:p>
            <a:fld id="{125E9070-AB35-5349-B175-65477857C738}" type="slidenum">
              <a:rPr lang="en-US" smtClean="0"/>
              <a:t>9</a:t>
            </a:fld>
            <a:endParaRPr lang="en-US"/>
          </a:p>
        </p:txBody>
      </p:sp>
    </p:spTree>
    <p:extLst>
      <p:ext uri="{BB962C8B-B14F-4D97-AF65-F5344CB8AC3E}">
        <p14:creationId xmlns:p14="http://schemas.microsoft.com/office/powerpoint/2010/main" val="71872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8ECE-3F20-5741-BCE6-179D857530D6}"/>
              </a:ext>
            </a:extLst>
          </p:cNvPr>
          <p:cNvSpPr>
            <a:spLocks noGrp="1"/>
          </p:cNvSpPr>
          <p:nvPr>
            <p:ph type="ctrTitle"/>
          </p:nvPr>
        </p:nvSpPr>
        <p:spPr>
          <a:xfrm>
            <a:off x="1524000" y="1122363"/>
            <a:ext cx="9144000" cy="2387600"/>
          </a:xfrm>
        </p:spPr>
        <p:txBody>
          <a:bodyPr anchor="b"/>
          <a:lstStyle>
            <a:lvl1pPr algn="ctr">
              <a:defRPr sz="6000">
                <a:latin typeface="Yuanti SC" panose="02010600040101010101" pitchFamily="2" charset="-122"/>
                <a:ea typeface="Yuanti SC" panose="02010600040101010101" pitchFamily="2" charset="-122"/>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7462345E-C96B-3C4D-9AE9-39888C50DD5B}"/>
              </a:ext>
            </a:extLst>
          </p:cNvPr>
          <p:cNvSpPr>
            <a:spLocks noGrp="1"/>
          </p:cNvSpPr>
          <p:nvPr>
            <p:ph type="subTitle" idx="1"/>
          </p:nvPr>
        </p:nvSpPr>
        <p:spPr>
          <a:xfrm>
            <a:off x="1524000" y="3602038"/>
            <a:ext cx="9144000" cy="1655762"/>
          </a:xfrm>
        </p:spPr>
        <p:txBody>
          <a:bodyPr/>
          <a:lstStyle>
            <a:lvl1pPr marL="0" indent="0" algn="ctr">
              <a:buNone/>
              <a:defRPr sz="2400">
                <a:latin typeface="Yuanti SC" panose="02010600040101010101" pitchFamily="2" charset="-122"/>
                <a:ea typeface="Yuanti SC"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FAB7D1D5-7098-8E4A-86F5-311C913CA44C}"/>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5" name="Footer Placeholder 4">
            <a:extLst>
              <a:ext uri="{FF2B5EF4-FFF2-40B4-BE49-F238E27FC236}">
                <a16:creationId xmlns:a16="http://schemas.microsoft.com/office/drawing/2014/main" id="{3EB89170-E719-9D41-B261-728153A41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F0038-B02E-AC49-8717-C8B772D73A8F}"/>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2854308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D8B75-A1E4-FD4C-9F45-65DBE743AE1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8AEC804-2F5D-FB46-958F-0C13AB2E3AC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EFD1A1-6EB0-7248-92F8-FC0889FAD8B0}"/>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5" name="Footer Placeholder 4">
            <a:extLst>
              <a:ext uri="{FF2B5EF4-FFF2-40B4-BE49-F238E27FC236}">
                <a16:creationId xmlns:a16="http://schemas.microsoft.com/office/drawing/2014/main" id="{1F3E367E-9C1A-B84C-8141-B6C90698E8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1F7F4-DD8D-4344-9976-05067B1E765D}"/>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37406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49C75-40C3-084A-BB0C-4A7B291A95E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AA61A1-009A-BD42-8499-3F0197DC0F7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81E29D-1BE8-4142-94E4-09917853844D}"/>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5" name="Footer Placeholder 4">
            <a:extLst>
              <a:ext uri="{FF2B5EF4-FFF2-40B4-BE49-F238E27FC236}">
                <a16:creationId xmlns:a16="http://schemas.microsoft.com/office/drawing/2014/main" id="{D5731EAC-A233-C447-8D02-5892C8FA2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93BFA0-9DDD-614C-9227-5C1534C05E6F}"/>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74611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22E3B-9AE2-FC43-892D-03D9F438A60B}"/>
              </a:ext>
            </a:extLst>
          </p:cNvPr>
          <p:cNvSpPr>
            <a:spLocks noGrp="1"/>
          </p:cNvSpPr>
          <p:nvPr>
            <p:ph type="title"/>
          </p:nvPr>
        </p:nvSpPr>
        <p:spPr/>
        <p:txBody>
          <a:bodyPr/>
          <a:lstStyle>
            <a:lvl1pPr algn="ctr">
              <a:defRPr>
                <a:solidFill>
                  <a:srgbClr val="EA3E23"/>
                </a:solidFill>
                <a:latin typeface="Yuanti SC" panose="02010600040101010101" pitchFamily="2" charset="-122"/>
                <a:ea typeface="Yuanti SC" panose="02010600040101010101" pitchFamily="2" charset="-122"/>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A591FB43-3E19-4746-A437-3716D8EBA375}"/>
              </a:ext>
            </a:extLst>
          </p:cNvPr>
          <p:cNvSpPr>
            <a:spLocks noGrp="1"/>
          </p:cNvSpPr>
          <p:nvPr>
            <p:ph idx="1"/>
          </p:nvPr>
        </p:nvSpPr>
        <p:spPr/>
        <p:txBody>
          <a:bodyPr/>
          <a:lstStyle>
            <a:lvl1pPr>
              <a:defRPr>
                <a:solidFill>
                  <a:srgbClr val="EA3E23"/>
                </a:solidFill>
                <a:latin typeface="Yuanti SC" panose="02010600040101010101" pitchFamily="2" charset="-122"/>
                <a:ea typeface="Yuanti SC" panose="02010600040101010101" pitchFamily="2" charset="-122"/>
              </a:defRPr>
            </a:lvl1pPr>
            <a:lvl2pPr>
              <a:defRPr>
                <a:solidFill>
                  <a:srgbClr val="EA3E23"/>
                </a:solidFill>
                <a:latin typeface="Yuanti SC" panose="02010600040101010101" pitchFamily="2" charset="-122"/>
                <a:ea typeface="Yuanti SC" panose="02010600040101010101" pitchFamily="2" charset="-122"/>
              </a:defRPr>
            </a:lvl2pPr>
            <a:lvl3pPr>
              <a:defRPr>
                <a:solidFill>
                  <a:srgbClr val="EA3E23"/>
                </a:solidFill>
                <a:latin typeface="Yuanti SC" panose="02010600040101010101" pitchFamily="2" charset="-122"/>
                <a:ea typeface="Yuanti SC" panose="02010600040101010101" pitchFamily="2" charset="-122"/>
              </a:defRPr>
            </a:lvl3pPr>
            <a:lvl4pPr>
              <a:defRPr>
                <a:solidFill>
                  <a:srgbClr val="EA3E23"/>
                </a:solidFill>
                <a:latin typeface="Yuanti SC" panose="02010600040101010101" pitchFamily="2" charset="-122"/>
                <a:ea typeface="Yuanti SC" panose="02010600040101010101" pitchFamily="2" charset="-122"/>
              </a:defRPr>
            </a:lvl4pPr>
            <a:lvl5pPr>
              <a:defRPr>
                <a:solidFill>
                  <a:srgbClr val="EA3E23"/>
                </a:solidFill>
                <a:latin typeface="Yuanti SC" panose="02010600040101010101" pitchFamily="2" charset="-122"/>
                <a:ea typeface="Yuanti SC" panose="02010600040101010101" pitchFamily="2" charset="-122"/>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4499811-237E-9744-BDA2-17D5EE7B1FA9}"/>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5" name="Footer Placeholder 4">
            <a:extLst>
              <a:ext uri="{FF2B5EF4-FFF2-40B4-BE49-F238E27FC236}">
                <a16:creationId xmlns:a16="http://schemas.microsoft.com/office/drawing/2014/main" id="{469AE625-6A54-7343-B6F5-8F37A40CD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DDBF8-D44C-DA4A-B74C-B579385CB4F0}"/>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382496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3E79-56F1-EC4F-B5F2-0A860636E29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498E960-CB7C-6144-8986-DD6103F31C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699C4FD-C870-E74C-B9CD-C233AD0ADEE1}"/>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5" name="Footer Placeholder 4">
            <a:extLst>
              <a:ext uri="{FF2B5EF4-FFF2-40B4-BE49-F238E27FC236}">
                <a16:creationId xmlns:a16="http://schemas.microsoft.com/office/drawing/2014/main" id="{3A3E2DA1-EBB3-5847-86C3-6BDDC5E8A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47FE2-0931-4840-9E7E-E817D102D558}"/>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1745799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A72E-DF8E-284A-95C9-BA486085113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686B1F3-BD74-4744-B12D-D936D4F579C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EDC5559-0444-C840-B88B-BDB12B90703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1B595C3-1175-9A46-A557-3B9570FDDCDF}"/>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6" name="Footer Placeholder 5">
            <a:extLst>
              <a:ext uri="{FF2B5EF4-FFF2-40B4-BE49-F238E27FC236}">
                <a16:creationId xmlns:a16="http://schemas.microsoft.com/office/drawing/2014/main" id="{775C6992-33DB-8C4F-A2F3-1E99E099F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1456E8-9F50-2241-B317-3A2B34D69023}"/>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91585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2794-1890-F744-A02C-A9E5DA36622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E422450-39F6-5E40-B781-DDE312AEA2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7D336F-B1FD-374E-9541-74A85A9D1AF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AD1FC0F-B6F9-D947-BFBE-0393990AC0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C3F68A9-192B-9F43-B13E-3617254B3F0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E091CC0-A14B-7447-AB39-17D4772E8D1F}"/>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8" name="Footer Placeholder 7">
            <a:extLst>
              <a:ext uri="{FF2B5EF4-FFF2-40B4-BE49-F238E27FC236}">
                <a16:creationId xmlns:a16="http://schemas.microsoft.com/office/drawing/2014/main" id="{D096695E-5977-2747-8181-808A5A6E16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BB33B-0B51-6644-992C-BFFDB089EE79}"/>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715287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DBF7-5B6C-764C-9B8E-496CEF225DD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6F52666-7ABE-CE46-B897-4C6AAC7C4B7F}"/>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4" name="Footer Placeholder 3">
            <a:extLst>
              <a:ext uri="{FF2B5EF4-FFF2-40B4-BE49-F238E27FC236}">
                <a16:creationId xmlns:a16="http://schemas.microsoft.com/office/drawing/2014/main" id="{D3BC661C-CB67-4D4F-8BB9-3EC7C81AD2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19311A-7FC6-C04B-BAA4-B90494400144}"/>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3576770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2B3A23-E793-FB44-B859-0D687F381B92}"/>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3" name="Footer Placeholder 2">
            <a:extLst>
              <a:ext uri="{FF2B5EF4-FFF2-40B4-BE49-F238E27FC236}">
                <a16:creationId xmlns:a16="http://schemas.microsoft.com/office/drawing/2014/main" id="{3825BBED-1579-6748-B52A-7ED6E047F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5468C-733C-AB40-9F8C-127A5D9A8D95}"/>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339084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9A10-468B-C340-AD88-9233D2C85D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00B8BD9-F9E2-FF4B-909C-6C76CC44C5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22D34FE-0257-D141-AE31-5A8ADDBA3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6953C75-EEF3-D547-9B95-A7F774BEF2F0}"/>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6" name="Footer Placeholder 5">
            <a:extLst>
              <a:ext uri="{FF2B5EF4-FFF2-40B4-BE49-F238E27FC236}">
                <a16:creationId xmlns:a16="http://schemas.microsoft.com/office/drawing/2014/main" id="{50C144DF-0DBF-5840-A9D5-839F3949F5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CAC3FD-CF36-534C-BE85-BBD71F00C685}"/>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3270982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45E6-EF89-3740-A9DF-9FC51D24C4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FB728C6-0F28-524A-92A8-7144CA409D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D51423-E9E3-4F4E-9A51-E32487830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6D9B31E-AE4B-4B4F-BF91-DA52A6F10A7D}"/>
              </a:ext>
            </a:extLst>
          </p:cNvPr>
          <p:cNvSpPr>
            <a:spLocks noGrp="1"/>
          </p:cNvSpPr>
          <p:nvPr>
            <p:ph type="dt" sz="half" idx="10"/>
          </p:nvPr>
        </p:nvSpPr>
        <p:spPr/>
        <p:txBody>
          <a:bodyPr/>
          <a:lstStyle/>
          <a:p>
            <a:fld id="{209BAAC7-65C7-9D4B-B253-618D686A3DD7}" type="datetimeFigureOut">
              <a:rPr lang="en-US" smtClean="0"/>
              <a:t>2/24/21</a:t>
            </a:fld>
            <a:endParaRPr lang="en-US"/>
          </a:p>
        </p:txBody>
      </p:sp>
      <p:sp>
        <p:nvSpPr>
          <p:cNvPr id="6" name="Footer Placeholder 5">
            <a:extLst>
              <a:ext uri="{FF2B5EF4-FFF2-40B4-BE49-F238E27FC236}">
                <a16:creationId xmlns:a16="http://schemas.microsoft.com/office/drawing/2014/main" id="{A9463CE9-48F9-DD4E-841C-8558A0829B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8FE1B-317B-AF46-ACF2-697004A6F3BF}"/>
              </a:ext>
            </a:extLst>
          </p:cNvPr>
          <p:cNvSpPr>
            <a:spLocks noGrp="1"/>
          </p:cNvSpPr>
          <p:nvPr>
            <p:ph type="sldNum" sz="quarter" idx="12"/>
          </p:nvPr>
        </p:nvSpPr>
        <p:spPr/>
        <p:txBody>
          <a:bodyPr/>
          <a:lstStyle/>
          <a:p>
            <a:fld id="{AD6A8F53-4FE1-9046-8B59-3960C588A0B5}" type="slidenum">
              <a:rPr lang="en-US" smtClean="0"/>
              <a:t>‹#›</a:t>
            </a:fld>
            <a:endParaRPr lang="en-US"/>
          </a:p>
        </p:txBody>
      </p:sp>
    </p:spTree>
    <p:extLst>
      <p:ext uri="{BB962C8B-B14F-4D97-AF65-F5344CB8AC3E}">
        <p14:creationId xmlns:p14="http://schemas.microsoft.com/office/powerpoint/2010/main" val="3895025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E0543-CD2A-584E-BB53-78BD137E4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595831-6B05-0E4B-8F7A-CC2C8A4821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61DE69-C22E-534B-9EA6-8427BC2A6D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BAAC7-65C7-9D4B-B253-618D686A3DD7}" type="datetimeFigureOut">
              <a:rPr lang="en-US" smtClean="0"/>
              <a:t>2/24/21</a:t>
            </a:fld>
            <a:endParaRPr lang="en-US"/>
          </a:p>
        </p:txBody>
      </p:sp>
      <p:sp>
        <p:nvSpPr>
          <p:cNvPr id="5" name="Footer Placeholder 4">
            <a:extLst>
              <a:ext uri="{FF2B5EF4-FFF2-40B4-BE49-F238E27FC236}">
                <a16:creationId xmlns:a16="http://schemas.microsoft.com/office/drawing/2014/main" id="{28BAC619-C519-9A48-BFFF-D523A14BC9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62EF6B-CD83-DF41-80A1-B476BCE116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6A8F53-4FE1-9046-8B59-3960C588A0B5}" type="slidenum">
              <a:rPr lang="en-US" smtClean="0"/>
              <a:t>‹#›</a:t>
            </a:fld>
            <a:endParaRPr lang="en-US"/>
          </a:p>
        </p:txBody>
      </p:sp>
      <p:pic>
        <p:nvPicPr>
          <p:cNvPr id="7" name="Picture 2">
            <a:extLst>
              <a:ext uri="{FF2B5EF4-FFF2-40B4-BE49-F238E27FC236}">
                <a16:creationId xmlns:a16="http://schemas.microsoft.com/office/drawing/2014/main" id="{40DCAF5E-1A99-F844-89D7-54CC7068DB14}"/>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89207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Lantern_Festival" TargetMode="External"/><Relationship Id="rId3" Type="http://schemas.openxmlformats.org/officeDocument/2006/relationships/image" Target="../media/image2.jpg"/><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ommons.wikimedia.org/wiki/File:Hawaii_Lantern_Floating_Ceremony_2016_(27299206121).jpg" TargetMode="External"/><Relationship Id="rId5" Type="http://schemas.openxmlformats.org/officeDocument/2006/relationships/image" Target="../media/image3.jpg"/><Relationship Id="rId10" Type="http://schemas.openxmlformats.org/officeDocument/2006/relationships/hyperlink" Target="https://www.innaturale.com/tangyuan-il-dolce-cinese-sinonimo-di-armonia-e-unione/" TargetMode="External"/><Relationship Id="rId4" Type="http://schemas.openxmlformats.org/officeDocument/2006/relationships/hyperlink" Target="https://zhidao.baidu.com/question/517276167.html" TargetMode="External"/><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zhuanlan.zhihu.com/p/341570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nsumer.gucheng.com/201902/3656325.s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haodou.com/recipe/121490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lanternfestivalmic.com/lantern-festival-manufactur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jianshu.com/p/f3b338119fd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text&#10;&#10;Description automatically generated">
            <a:extLst>
              <a:ext uri="{FF2B5EF4-FFF2-40B4-BE49-F238E27FC236}">
                <a16:creationId xmlns:a16="http://schemas.microsoft.com/office/drawing/2014/main" id="{58AC1506-C9E7-6849-A138-86B8C7A54303}"/>
              </a:ext>
            </a:extLst>
          </p:cNvPr>
          <p:cNvPicPr>
            <a:picLocks noChangeAspect="1"/>
          </p:cNvPicPr>
          <p:nvPr/>
        </p:nvPicPr>
        <p:blipFill>
          <a:blip r:embed="rId3">
            <a:alphaModFix/>
            <a:extLst>
              <a:ext uri="{837473B0-CC2E-450A-ABE3-18F120FF3D39}">
                <a1611:picAttrSrcUrl xmlns:a1611="http://schemas.microsoft.com/office/drawing/2016/11/main" r:id="rId4"/>
              </a:ext>
            </a:extLst>
          </a:blip>
          <a:stretch>
            <a:fillRect/>
          </a:stretch>
        </p:blipFill>
        <p:spPr>
          <a:xfrm rot="21349446">
            <a:off x="8985550" y="2628914"/>
            <a:ext cx="3145536" cy="1787713"/>
          </a:xfrm>
          <a:prstGeom prst="rect">
            <a:avLst/>
          </a:prstGeom>
          <a:effectLst>
            <a:outerShdw blurRad="177800" dist="38100" algn="l" rotWithShape="0">
              <a:prstClr val="black"/>
            </a:outerShdw>
          </a:effectLst>
        </p:spPr>
      </p:pic>
      <p:grpSp>
        <p:nvGrpSpPr>
          <p:cNvPr id="31" name="Group 30">
            <a:extLst>
              <a:ext uri="{FF2B5EF4-FFF2-40B4-BE49-F238E27FC236}">
                <a16:creationId xmlns:a16="http://schemas.microsoft.com/office/drawing/2014/main" id="{E0F4F9B1-8B64-044A-9643-6BEC1F0AD915}"/>
              </a:ext>
            </a:extLst>
          </p:cNvPr>
          <p:cNvGrpSpPr/>
          <p:nvPr/>
        </p:nvGrpSpPr>
        <p:grpSpPr>
          <a:xfrm>
            <a:off x="1542254" y="1321740"/>
            <a:ext cx="5542295" cy="5673600"/>
            <a:chOff x="3324851" y="837179"/>
            <a:chExt cx="5542295" cy="5673600"/>
          </a:xfrm>
        </p:grpSpPr>
        <p:grpSp>
          <p:nvGrpSpPr>
            <p:cNvPr id="12" name="Group 11">
              <a:extLst>
                <a:ext uri="{FF2B5EF4-FFF2-40B4-BE49-F238E27FC236}">
                  <a16:creationId xmlns:a16="http://schemas.microsoft.com/office/drawing/2014/main" id="{D93181B2-3C0B-E342-9292-122065492B60}"/>
                </a:ext>
              </a:extLst>
            </p:cNvPr>
            <p:cNvGrpSpPr/>
            <p:nvPr/>
          </p:nvGrpSpPr>
          <p:grpSpPr>
            <a:xfrm>
              <a:off x="3510454" y="837179"/>
              <a:ext cx="5171091" cy="3544686"/>
              <a:chOff x="2911365" y="1592316"/>
              <a:chExt cx="5171091" cy="3544686"/>
            </a:xfrm>
          </p:grpSpPr>
          <p:sp>
            <p:nvSpPr>
              <p:cNvPr id="4" name="TextBox 3">
                <a:extLst>
                  <a:ext uri="{FF2B5EF4-FFF2-40B4-BE49-F238E27FC236}">
                    <a16:creationId xmlns:a16="http://schemas.microsoft.com/office/drawing/2014/main" id="{2A7633FD-0BF5-EF4E-82BC-7BB23220CD14}"/>
                  </a:ext>
                </a:extLst>
              </p:cNvPr>
              <p:cNvSpPr txBox="1"/>
              <p:nvPr/>
            </p:nvSpPr>
            <p:spPr>
              <a:xfrm>
                <a:off x="2911365" y="1597572"/>
                <a:ext cx="1723697" cy="35394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err="1">
                    <a:solidFill>
                      <a:srgbClr val="EA3E23"/>
                    </a:solidFill>
                    <a:latin typeface="Microsoft YaHei UI" panose="020B0503020204020204" pitchFamily="34" charset="-122"/>
                    <a:ea typeface="Microsoft YaHei UI" panose="020B0503020204020204" pitchFamily="34" charset="-122"/>
                  </a:rPr>
                  <a:t>yuán</a:t>
                </a:r>
                <a:endParaRPr lang="en-US" sz="4800" dirty="0">
                  <a:solidFill>
                    <a:srgbClr val="EA3E23"/>
                  </a:solidFill>
                  <a:latin typeface="Microsoft YaHei UI" panose="020B0503020204020204" pitchFamily="34" charset="-122"/>
                  <a:ea typeface="Microsoft YaHei UI" panose="020B0503020204020204" pitchFamily="34" charset="-122"/>
                </a:endParaRPr>
              </a:p>
              <a:p>
                <a:pPr algn="ctr"/>
                <a:r>
                  <a:rPr lang="en-US" sz="8800" dirty="0" err="1">
                    <a:solidFill>
                      <a:srgbClr val="EA3E23"/>
                    </a:solidFill>
                    <a:latin typeface="Yuanti SC" panose="02010600040101010101" pitchFamily="2" charset="-122"/>
                    <a:ea typeface="Yuanti SC" panose="02010600040101010101" pitchFamily="2" charset="-122"/>
                  </a:rPr>
                  <a:t>元</a:t>
                </a:r>
                <a:endParaRPr lang="en-GB" sz="8800" dirty="0">
                  <a:solidFill>
                    <a:srgbClr val="EA3E23"/>
                  </a:solidFill>
                  <a:latin typeface="Yuanti SC" panose="02010600040101010101" pitchFamily="2" charset="-122"/>
                  <a:ea typeface="Yuanti SC" panose="02010600040101010101" pitchFamily="2" charset="-122"/>
                </a:endParaRPr>
              </a:p>
              <a:p>
                <a:pPr algn="ctr"/>
                <a:r>
                  <a:rPr lang="ja-JP" altLang="en-US" sz="8800">
                    <a:solidFill>
                      <a:srgbClr val="EA3E23"/>
                    </a:solidFill>
                    <a:latin typeface="Yuanti SC" panose="02010600040101010101" pitchFamily="2" charset="-122"/>
                    <a:ea typeface="Yuanti SC" panose="02010600040101010101" pitchFamily="2" charset="-122"/>
                  </a:rPr>
                  <a:t>元</a:t>
                </a:r>
                <a:endParaRPr lang="en-US" sz="8800" dirty="0">
                  <a:solidFill>
                    <a:srgbClr val="EA3E23"/>
                  </a:solidFill>
                  <a:latin typeface="Yuanti SC" panose="02010600040101010101" pitchFamily="2" charset="-122"/>
                  <a:ea typeface="Yuanti SC" panose="02010600040101010101" pitchFamily="2" charset="-122"/>
                </a:endParaRPr>
              </a:p>
            </p:txBody>
          </p:sp>
          <p:sp>
            <p:nvSpPr>
              <p:cNvPr id="5" name="TextBox 4">
                <a:extLst>
                  <a:ext uri="{FF2B5EF4-FFF2-40B4-BE49-F238E27FC236}">
                    <a16:creationId xmlns:a16="http://schemas.microsoft.com/office/drawing/2014/main" id="{97008565-D13F-3F41-B7EA-E2D7742AC263}"/>
                  </a:ext>
                </a:extLst>
              </p:cNvPr>
              <p:cNvSpPr txBox="1"/>
              <p:nvPr/>
            </p:nvSpPr>
            <p:spPr>
              <a:xfrm>
                <a:off x="4635062" y="1592316"/>
                <a:ext cx="1723697" cy="35394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err="1">
                    <a:solidFill>
                      <a:srgbClr val="EA3E23"/>
                    </a:solidFill>
                    <a:latin typeface="Microsoft YaHei UI" panose="020B0503020204020204" pitchFamily="34" charset="-122"/>
                    <a:ea typeface="Microsoft YaHei UI" panose="020B0503020204020204" pitchFamily="34" charset="-122"/>
                  </a:rPr>
                  <a:t>xiāo</a:t>
                </a:r>
                <a:endParaRPr lang="en-US" sz="4800" dirty="0">
                  <a:solidFill>
                    <a:srgbClr val="EA3E23"/>
                  </a:solidFill>
                  <a:latin typeface="Microsoft YaHei UI" panose="020B0503020204020204" pitchFamily="34" charset="-122"/>
                  <a:ea typeface="Microsoft YaHei UI" panose="020B0503020204020204" pitchFamily="34" charset="-122"/>
                </a:endParaRPr>
              </a:p>
              <a:p>
                <a:pPr algn="ctr"/>
                <a:r>
                  <a:rPr lang="en-US" sz="8800" dirty="0" err="1">
                    <a:solidFill>
                      <a:srgbClr val="EA3E23"/>
                    </a:solidFill>
                    <a:latin typeface="Yuanti SC" panose="02010600040101010101" pitchFamily="2" charset="-122"/>
                    <a:ea typeface="Yuanti SC" panose="02010600040101010101" pitchFamily="2" charset="-122"/>
                  </a:rPr>
                  <a:t>宵</a:t>
                </a:r>
                <a:endParaRPr lang="en-US" sz="8800" dirty="0">
                  <a:solidFill>
                    <a:srgbClr val="EA3E23"/>
                  </a:solidFill>
                  <a:latin typeface="Yuanti SC" panose="02010600040101010101" pitchFamily="2" charset="-122"/>
                  <a:ea typeface="Yuanti SC" panose="02010600040101010101" pitchFamily="2" charset="-122"/>
                </a:endParaRPr>
              </a:p>
              <a:p>
                <a:pPr algn="ctr"/>
                <a:r>
                  <a:rPr lang="ja-JP" altLang="en-US" sz="8800">
                    <a:solidFill>
                      <a:srgbClr val="EA3E23"/>
                    </a:solidFill>
                    <a:latin typeface="Yuanti SC" panose="02010600040101010101" pitchFamily="2" charset="-122"/>
                    <a:ea typeface="Yuanti SC" panose="02010600040101010101" pitchFamily="2" charset="-122"/>
                  </a:rPr>
                  <a:t>宵</a:t>
                </a:r>
                <a:endParaRPr lang="en-US" sz="8800" dirty="0">
                  <a:solidFill>
                    <a:srgbClr val="EA3E23"/>
                  </a:solidFill>
                  <a:latin typeface="Yuanti SC" panose="02010600040101010101" pitchFamily="2" charset="-122"/>
                  <a:ea typeface="Yuanti SC" panose="02010600040101010101" pitchFamily="2" charset="-122"/>
                </a:endParaRPr>
              </a:p>
            </p:txBody>
          </p:sp>
          <p:sp>
            <p:nvSpPr>
              <p:cNvPr id="6" name="TextBox 5">
                <a:extLst>
                  <a:ext uri="{FF2B5EF4-FFF2-40B4-BE49-F238E27FC236}">
                    <a16:creationId xmlns:a16="http://schemas.microsoft.com/office/drawing/2014/main" id="{8799BF2A-E966-0E45-B61D-6A7D15A7819D}"/>
                  </a:ext>
                </a:extLst>
              </p:cNvPr>
              <p:cNvSpPr txBox="1"/>
              <p:nvPr/>
            </p:nvSpPr>
            <p:spPr>
              <a:xfrm>
                <a:off x="6358759" y="1592316"/>
                <a:ext cx="1723697" cy="35394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err="1">
                    <a:solidFill>
                      <a:srgbClr val="EA3E23"/>
                    </a:solidFill>
                    <a:latin typeface="Microsoft YaHei UI" panose="020B0503020204020204" pitchFamily="34" charset="-122"/>
                    <a:ea typeface="Microsoft YaHei UI" panose="020B0503020204020204" pitchFamily="34" charset="-122"/>
                  </a:rPr>
                  <a:t>jié</a:t>
                </a:r>
                <a:endParaRPr lang="en-US" sz="4800" dirty="0">
                  <a:solidFill>
                    <a:srgbClr val="EA3E23"/>
                  </a:solidFill>
                  <a:latin typeface="Microsoft YaHei UI" panose="020B0503020204020204" pitchFamily="34" charset="-122"/>
                  <a:ea typeface="Microsoft YaHei UI" panose="020B0503020204020204" pitchFamily="34" charset="-122"/>
                </a:endParaRPr>
              </a:p>
              <a:p>
                <a:pPr algn="ctr"/>
                <a:r>
                  <a:rPr lang="en-US" sz="8800" dirty="0" err="1">
                    <a:solidFill>
                      <a:srgbClr val="EA3E23"/>
                    </a:solidFill>
                    <a:latin typeface="Yuanti SC" panose="02010600040101010101" pitchFamily="2" charset="-122"/>
                    <a:ea typeface="Yuanti SC" panose="02010600040101010101" pitchFamily="2" charset="-122"/>
                  </a:rPr>
                  <a:t>节</a:t>
                </a:r>
                <a:endParaRPr lang="en-US" sz="8800" dirty="0">
                  <a:solidFill>
                    <a:srgbClr val="EA3E23"/>
                  </a:solidFill>
                  <a:latin typeface="Yuanti SC" panose="02010600040101010101" pitchFamily="2" charset="-122"/>
                  <a:ea typeface="Yuanti SC" panose="02010600040101010101" pitchFamily="2" charset="-122"/>
                </a:endParaRPr>
              </a:p>
              <a:p>
                <a:pPr algn="ctr"/>
                <a:r>
                  <a:rPr lang="ja-JP" altLang="en-US" sz="8800">
                    <a:solidFill>
                      <a:srgbClr val="EA3E23"/>
                    </a:solidFill>
                    <a:latin typeface="Yuanti SC" panose="02010600040101010101" pitchFamily="2" charset="-122"/>
                    <a:ea typeface="Yuanti SC" panose="02010600040101010101" pitchFamily="2" charset="-122"/>
                  </a:rPr>
                  <a:t>節</a:t>
                </a:r>
                <a:endParaRPr lang="en-US" sz="8800" dirty="0">
                  <a:solidFill>
                    <a:srgbClr val="EA3E23"/>
                  </a:solidFill>
                  <a:latin typeface="Yuanti SC" panose="02010600040101010101" pitchFamily="2" charset="-122"/>
                  <a:ea typeface="Yuanti SC" panose="02010600040101010101" pitchFamily="2" charset="-122"/>
                </a:endParaRPr>
              </a:p>
            </p:txBody>
          </p:sp>
        </p:grpSp>
        <p:sp>
          <p:nvSpPr>
            <p:cNvPr id="13" name="TextBox 12">
              <a:extLst>
                <a:ext uri="{FF2B5EF4-FFF2-40B4-BE49-F238E27FC236}">
                  <a16:creationId xmlns:a16="http://schemas.microsoft.com/office/drawing/2014/main" id="{1E79E253-30BA-AF4E-B1D2-EA5EF297DD1E}"/>
                </a:ext>
              </a:extLst>
            </p:cNvPr>
            <p:cNvSpPr txBox="1"/>
            <p:nvPr/>
          </p:nvSpPr>
          <p:spPr>
            <a:xfrm>
              <a:off x="3324851" y="4387121"/>
              <a:ext cx="5542295" cy="2123658"/>
            </a:xfrm>
            <a:prstGeom prst="rect">
              <a:avLst/>
            </a:prstGeom>
            <a:noFill/>
          </p:spPr>
          <p:txBody>
            <a:bodyPr wrap="square" rtlCol="0">
              <a:spAutoFit/>
            </a:bodyPr>
            <a:lstStyle/>
            <a:p>
              <a:pPr algn="ctr"/>
              <a:r>
                <a:rPr lang="en-US" sz="6000" dirty="0">
                  <a:solidFill>
                    <a:srgbClr val="EA3E23"/>
                  </a:solidFill>
                  <a:effectLst>
                    <a:outerShdw blurRad="50800" dist="38100" dir="2700000" algn="tl" rotWithShape="0">
                      <a:prstClr val="black">
                        <a:alpha val="40000"/>
                      </a:prstClr>
                    </a:outerShdw>
                  </a:effectLst>
                  <a:latin typeface="Yuanti SC" panose="02010600040101010101" pitchFamily="2" charset="-122"/>
                  <a:ea typeface="Yuanti SC" panose="02010600040101010101" pitchFamily="2" charset="-122"/>
                </a:rPr>
                <a:t>Lantern Festival</a:t>
              </a:r>
            </a:p>
          </p:txBody>
        </p:sp>
      </p:grpSp>
      <p:pic>
        <p:nvPicPr>
          <p:cNvPr id="18" name="Picture 17" descr="A picture containing outdoor, full, several&#10;&#10;Description automatically generated">
            <a:extLst>
              <a:ext uri="{FF2B5EF4-FFF2-40B4-BE49-F238E27FC236}">
                <a16:creationId xmlns:a16="http://schemas.microsoft.com/office/drawing/2014/main" id="{3613665C-2DC7-0F41-BD44-D3CF1789502F}"/>
              </a:ext>
            </a:extLst>
          </p:cNvPr>
          <p:cNvPicPr>
            <a:picLocks noChangeAspect="1"/>
          </p:cNvPicPr>
          <p:nvPr/>
        </p:nvPicPr>
        <p:blipFill>
          <a:blip r:embed="rId5">
            <a:alphaModFix/>
            <a:extLst>
              <a:ext uri="{837473B0-CC2E-450A-ABE3-18F120FF3D39}">
                <a1611:picAttrSrcUrl xmlns:a1611="http://schemas.microsoft.com/office/drawing/2016/11/main" r:id="rId6"/>
              </a:ext>
            </a:extLst>
          </a:blip>
          <a:stretch>
            <a:fillRect/>
          </a:stretch>
        </p:blipFill>
        <p:spPr>
          <a:xfrm rot="1146277">
            <a:off x="8163570" y="3987841"/>
            <a:ext cx="2442027" cy="1626980"/>
          </a:xfrm>
          <a:prstGeom prst="rect">
            <a:avLst/>
          </a:prstGeom>
          <a:effectLst>
            <a:outerShdw blurRad="177800" dist="38100" algn="l" rotWithShape="0">
              <a:prstClr val="black"/>
            </a:outerShdw>
          </a:effectLst>
        </p:spPr>
      </p:pic>
      <p:pic>
        <p:nvPicPr>
          <p:cNvPr id="15" name="Picture 14">
            <a:extLst>
              <a:ext uri="{FF2B5EF4-FFF2-40B4-BE49-F238E27FC236}">
                <a16:creationId xmlns:a16="http://schemas.microsoft.com/office/drawing/2014/main" id="{CBDBC393-D811-0742-BCA6-228009AF967F}"/>
              </a:ext>
            </a:extLst>
          </p:cNvPr>
          <p:cNvPicPr>
            <a:picLocks noChangeAspect="1"/>
          </p:cNvPicPr>
          <p:nvPr/>
        </p:nvPicPr>
        <p:blipFill>
          <a:blip r:embed="rId7">
            <a:alphaModFix/>
            <a:extLst>
              <a:ext uri="{837473B0-CC2E-450A-ABE3-18F120FF3D39}">
                <a1611:picAttrSrcUrl xmlns:a1611="http://schemas.microsoft.com/office/drawing/2016/11/main" r:id="rId8"/>
              </a:ext>
            </a:extLst>
          </a:blip>
          <a:stretch>
            <a:fillRect/>
          </a:stretch>
        </p:blipFill>
        <p:spPr>
          <a:xfrm rot="21139055">
            <a:off x="7781074" y="2317724"/>
            <a:ext cx="2583942" cy="1942179"/>
          </a:xfrm>
          <a:prstGeom prst="rect">
            <a:avLst/>
          </a:prstGeom>
          <a:effectLst>
            <a:outerShdw blurRad="177800" dist="38100" algn="l" rotWithShape="0">
              <a:prstClr val="black"/>
            </a:outerShdw>
          </a:effectLst>
        </p:spPr>
      </p:pic>
      <p:pic>
        <p:nvPicPr>
          <p:cNvPr id="27" name="Picture 26" descr="A picture containing food, cup, indoor, bowl&#10;&#10;Description automatically generated">
            <a:extLst>
              <a:ext uri="{FF2B5EF4-FFF2-40B4-BE49-F238E27FC236}">
                <a16:creationId xmlns:a16="http://schemas.microsoft.com/office/drawing/2014/main" id="{2A0CCE5E-AEF1-EA4C-9870-A32B734A4F16}"/>
              </a:ext>
            </a:extLst>
          </p:cNvPr>
          <p:cNvPicPr>
            <a:picLocks noChangeAspect="1"/>
          </p:cNvPicPr>
          <p:nvPr/>
        </p:nvPicPr>
        <p:blipFill>
          <a:blip r:embed="rId9">
            <a:alphaModFix/>
            <a:extLst>
              <a:ext uri="{837473B0-CC2E-450A-ABE3-18F120FF3D39}">
                <a1611:picAttrSrcUrl xmlns:a1611="http://schemas.microsoft.com/office/drawing/2016/11/main" r:id="rId10"/>
              </a:ext>
            </a:extLst>
          </a:blip>
          <a:stretch>
            <a:fillRect/>
          </a:stretch>
        </p:blipFill>
        <p:spPr>
          <a:xfrm rot="910408">
            <a:off x="8746148" y="1007605"/>
            <a:ext cx="2727453" cy="1534193"/>
          </a:xfrm>
          <a:prstGeom prst="rect">
            <a:avLst/>
          </a:prstGeom>
          <a:effectLst>
            <a:outerShdw blurRad="177800" dist="38100" algn="l" rotWithShape="0">
              <a:prstClr val="black"/>
            </a:outerShdw>
          </a:effectLst>
        </p:spPr>
      </p:pic>
    </p:spTree>
    <p:extLst>
      <p:ext uri="{BB962C8B-B14F-4D97-AF65-F5344CB8AC3E}">
        <p14:creationId xmlns:p14="http://schemas.microsoft.com/office/powerpoint/2010/main" val="1409863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at a party&#10;&#10;Description automatically generated with medium confidence">
            <a:extLst>
              <a:ext uri="{FF2B5EF4-FFF2-40B4-BE49-F238E27FC236}">
                <a16:creationId xmlns:a16="http://schemas.microsoft.com/office/drawing/2014/main" id="{B04F9B7C-C191-654F-AA37-4835E09416B7}"/>
              </a:ext>
            </a:extLst>
          </p:cNvPr>
          <p:cNvPicPr>
            <a:picLocks noChangeAspect="1"/>
          </p:cNvPicPr>
          <p:nvPr/>
        </p:nvPicPr>
        <p:blipFill rotWithShape="1">
          <a:blip r:embed="rId3"/>
          <a:srcRect t="927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325E8-4499-934E-80ED-BD8CD174EE94}"/>
              </a:ext>
            </a:extLst>
          </p:cNvPr>
          <p:cNvSpPr>
            <a:spLocks noGrp="1"/>
          </p:cNvSpPr>
          <p:nvPr>
            <p:ph type="title"/>
          </p:nvPr>
        </p:nvSpPr>
        <p:spPr>
          <a:xfrm>
            <a:off x="523875" y="425950"/>
            <a:ext cx="11210925" cy="744836"/>
          </a:xfrm>
        </p:spPr>
        <p:txBody>
          <a:bodyPr vert="horz" lIns="91440" tIns="45720" rIns="91440" bIns="45720" rtlCol="0" anchor="ctr">
            <a:normAutofit/>
          </a:bodyPr>
          <a:lstStyle/>
          <a:p>
            <a:r>
              <a:rPr lang="en-US" sz="3600">
                <a:solidFill>
                  <a:schemeClr val="tx1">
                    <a:lumMod val="85000"/>
                    <a:lumOff val="15000"/>
                  </a:schemeClr>
                </a:solidFill>
                <a:latin typeface="+mj-lt"/>
                <a:ea typeface="+mj-ea"/>
              </a:rPr>
              <a:t>Tonight @ Wuhan</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83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holding a sign&#10;&#10;Description automatically generated with medium confidence">
            <a:extLst>
              <a:ext uri="{FF2B5EF4-FFF2-40B4-BE49-F238E27FC236}">
                <a16:creationId xmlns:a16="http://schemas.microsoft.com/office/drawing/2014/main" id="{33E42A3C-0AC0-2F4D-A42D-FEACBEDABED8}"/>
              </a:ext>
            </a:extLst>
          </p:cNvPr>
          <p:cNvPicPr>
            <a:picLocks noChangeAspect="1"/>
          </p:cNvPicPr>
          <p:nvPr/>
        </p:nvPicPr>
        <p:blipFill rotWithShape="1">
          <a:blip r:embed="rId3"/>
          <a:srcRect t="1065" b="8209"/>
          <a:stretch/>
        </p:blipFill>
        <p:spPr>
          <a:xfrm>
            <a:off x="20" y="10"/>
            <a:ext cx="12191980" cy="6857990"/>
          </a:xfrm>
          <a:prstGeom prst="rect">
            <a:avLst/>
          </a:prstGeom>
        </p:spPr>
      </p:pic>
      <p:sp>
        <p:nvSpPr>
          <p:cNvPr id="7"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325E8-4499-934E-80ED-BD8CD174EE94}"/>
              </a:ext>
            </a:extLst>
          </p:cNvPr>
          <p:cNvSpPr>
            <a:spLocks noGrp="1"/>
          </p:cNvSpPr>
          <p:nvPr>
            <p:ph type="title"/>
          </p:nvPr>
        </p:nvSpPr>
        <p:spPr>
          <a:xfrm>
            <a:off x="523875" y="425950"/>
            <a:ext cx="11210925" cy="744836"/>
          </a:xfrm>
        </p:spPr>
        <p:txBody>
          <a:bodyPr vert="horz" lIns="91440" tIns="45720" rIns="91440" bIns="45720" rtlCol="0" anchor="ctr">
            <a:normAutofit/>
          </a:bodyPr>
          <a:lstStyle/>
          <a:p>
            <a:r>
              <a:rPr lang="en-US" sz="3600" dirty="0">
                <a:solidFill>
                  <a:schemeClr val="tx1">
                    <a:lumMod val="85000"/>
                    <a:lumOff val="15000"/>
                  </a:schemeClr>
                </a:solidFill>
                <a:latin typeface="+mj-lt"/>
                <a:ea typeface="+mj-ea"/>
              </a:rPr>
              <a:t>Tonight @ Wuhan</a:t>
            </a:r>
          </a:p>
        </p:txBody>
      </p:sp>
      <p:cxnSp>
        <p:nvCxnSpPr>
          <p:cNvPr id="8"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285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food, bowl, soup, several&#10;&#10;Description automatically generated">
            <a:extLst>
              <a:ext uri="{FF2B5EF4-FFF2-40B4-BE49-F238E27FC236}">
                <a16:creationId xmlns:a16="http://schemas.microsoft.com/office/drawing/2014/main" id="{63BD9F69-8888-9744-A5FE-5939E817039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5730"/>
          <a:stretch/>
        </p:blipFill>
        <p:spPr>
          <a:xfrm>
            <a:off x="20" y="10"/>
            <a:ext cx="12191980" cy="6857990"/>
          </a:xfrm>
          <a:prstGeom prst="rect">
            <a:avLst/>
          </a:prstGeom>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DC25AC6-42B4-8C46-9EAA-BF36E21DF944}"/>
              </a:ext>
            </a:extLst>
          </p:cNvPr>
          <p:cNvSpPr>
            <a:spLocks noGrp="1"/>
          </p:cNvSpPr>
          <p:nvPr>
            <p:ph type="title"/>
          </p:nvPr>
        </p:nvSpPr>
        <p:spPr>
          <a:xfrm>
            <a:off x="8022021" y="3231931"/>
            <a:ext cx="3852041" cy="1834056"/>
          </a:xfrm>
        </p:spPr>
        <p:txBody>
          <a:bodyPr vert="horz" lIns="91440" tIns="45720" rIns="91440" bIns="45720" rtlCol="0" anchor="b">
            <a:normAutofit/>
          </a:bodyPr>
          <a:lstStyle/>
          <a:p>
            <a:r>
              <a:rPr lang="en-US" sz="4000">
                <a:solidFill>
                  <a:schemeClr val="tx1"/>
                </a:solidFill>
                <a:latin typeface="+mj-lt"/>
                <a:ea typeface="+mj-ea"/>
              </a:rPr>
              <a:t>What</a:t>
            </a:r>
            <a:r>
              <a:rPr lang="en-US" altLang="zh-CN" sz="4000">
                <a:solidFill>
                  <a:schemeClr val="tx1"/>
                </a:solidFill>
                <a:latin typeface="+mj-lt"/>
                <a:ea typeface="+mj-ea"/>
              </a:rPr>
              <a:t> do we eat?</a:t>
            </a:r>
            <a:endParaRPr lang="en-US" sz="4000">
              <a:solidFill>
                <a:schemeClr val="tx1"/>
              </a:solidFill>
              <a:latin typeface="+mj-lt"/>
              <a:ea typeface="+mj-ea"/>
            </a:endParaRP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7D1C0-3927-794E-8910-61B20753D966}"/>
              </a:ext>
            </a:extLst>
          </p:cNvPr>
          <p:cNvSpPr>
            <a:spLocks noGrp="1"/>
          </p:cNvSpPr>
          <p:nvPr>
            <p:ph type="title"/>
          </p:nvPr>
        </p:nvSpPr>
        <p:spPr>
          <a:xfrm>
            <a:off x="7264400" y="3922722"/>
            <a:ext cx="4927600" cy="1222355"/>
          </a:xfrm>
        </p:spPr>
        <p:txBody>
          <a:bodyPr vert="horz" lIns="91440" tIns="45720" rIns="91440" bIns="45720" rtlCol="0" anchor="b">
            <a:normAutofit/>
          </a:bodyPr>
          <a:lstStyle/>
          <a:p>
            <a:pPr marL="11113" algn="l"/>
            <a:r>
              <a:rPr lang="zh-CN" altLang="en-US" sz="3200" dirty="0"/>
              <a:t>元（</a:t>
            </a:r>
            <a:r>
              <a:rPr lang="en-US" altLang="zh-CN" sz="3200" dirty="0" err="1"/>
              <a:t>yuán</a:t>
            </a:r>
            <a:r>
              <a:rPr lang="zh-CN" altLang="en-US" sz="3200" dirty="0"/>
              <a:t>） 宵（</a:t>
            </a:r>
            <a:r>
              <a:rPr lang="en-US" altLang="zh-CN" sz="3200" dirty="0" err="1"/>
              <a:t>xiāo</a:t>
            </a:r>
            <a:r>
              <a:rPr lang="zh-CN" altLang="en-US" sz="3200" dirty="0"/>
              <a:t>）？</a:t>
            </a:r>
            <a:br>
              <a:rPr lang="en-US" sz="3200" dirty="0"/>
            </a:br>
            <a:r>
              <a:rPr lang="en-US" sz="3200" dirty="0" err="1"/>
              <a:t>汤</a:t>
            </a:r>
            <a:r>
              <a:rPr lang="zh-CN" altLang="en-US" sz="3200" dirty="0"/>
              <a:t>（</a:t>
            </a:r>
            <a:r>
              <a:rPr lang="en-US" altLang="zh-CN" sz="3200" dirty="0" err="1"/>
              <a:t>tāng</a:t>
            </a:r>
            <a:r>
              <a:rPr lang="zh-CN" altLang="en-US" sz="3200" dirty="0"/>
              <a:t>） </a:t>
            </a:r>
            <a:r>
              <a:rPr lang="en-US" sz="3200" dirty="0" err="1"/>
              <a:t>圆</a:t>
            </a:r>
            <a:r>
              <a:rPr lang="zh-CN" altLang="en-US" sz="3200" dirty="0"/>
              <a:t>（</a:t>
            </a:r>
            <a:r>
              <a:rPr lang="en-US" altLang="zh-CN" sz="3200" dirty="0" err="1"/>
              <a:t>yuán</a:t>
            </a:r>
            <a:r>
              <a:rPr lang="zh-CN" altLang="en-US" sz="3200" dirty="0"/>
              <a:t>）？</a:t>
            </a:r>
            <a:endParaRPr lang="en-US" sz="3200" dirty="0"/>
          </a:p>
        </p:txBody>
      </p:sp>
      <p:pic>
        <p:nvPicPr>
          <p:cNvPr id="7" name="Picture 6" descr="A picture containing plate, indoor&#10;&#10;Description automatically generated">
            <a:extLst>
              <a:ext uri="{FF2B5EF4-FFF2-40B4-BE49-F238E27FC236}">
                <a16:creationId xmlns:a16="http://schemas.microsoft.com/office/drawing/2014/main" id="{0BAFFAEF-4FC9-5447-B924-9DE4EC870B0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364" r="302" b="2"/>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105902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D1C0-3927-794E-8910-61B20753D966}"/>
              </a:ext>
            </a:extLst>
          </p:cNvPr>
          <p:cNvSpPr>
            <a:spLocks noGrp="1"/>
          </p:cNvSpPr>
          <p:nvPr>
            <p:ph type="title"/>
          </p:nvPr>
        </p:nvSpPr>
        <p:spPr/>
        <p:txBody>
          <a:bodyPr/>
          <a:lstStyle/>
          <a:p>
            <a:r>
              <a:rPr lang="ja-JP" altLang="en-US"/>
              <a:t>元（</a:t>
            </a:r>
            <a:r>
              <a:rPr lang="en-US" dirty="0" err="1"/>
              <a:t>yuán</a:t>
            </a:r>
            <a:r>
              <a:rPr lang="en-US" dirty="0"/>
              <a:t>） </a:t>
            </a:r>
            <a:r>
              <a:rPr lang="ja-JP" altLang="en-US"/>
              <a:t>宵（</a:t>
            </a:r>
            <a:r>
              <a:rPr lang="en-US" dirty="0" err="1"/>
              <a:t>xiāo</a:t>
            </a:r>
            <a:r>
              <a:rPr lang="en-US" dirty="0"/>
              <a:t>）</a:t>
            </a:r>
          </a:p>
        </p:txBody>
      </p:sp>
      <p:pic>
        <p:nvPicPr>
          <p:cNvPr id="6" name="Picture 5">
            <a:extLst>
              <a:ext uri="{FF2B5EF4-FFF2-40B4-BE49-F238E27FC236}">
                <a16:creationId xmlns:a16="http://schemas.microsoft.com/office/drawing/2014/main" id="{5B98591C-3DA7-DF43-82F0-5F23FD56822A}"/>
              </a:ext>
            </a:extLst>
          </p:cNvPr>
          <p:cNvPicPr>
            <a:picLocks noChangeAspect="1"/>
          </p:cNvPicPr>
          <p:nvPr/>
        </p:nvPicPr>
        <p:blipFill>
          <a:blip r:embed="rId3"/>
          <a:stretch>
            <a:fillRect/>
          </a:stretch>
        </p:blipFill>
        <p:spPr>
          <a:xfrm>
            <a:off x="3673475" y="1775713"/>
            <a:ext cx="4845050" cy="3306574"/>
          </a:xfrm>
          <a:prstGeom prst="rect">
            <a:avLst/>
          </a:prstGeom>
        </p:spPr>
      </p:pic>
    </p:spTree>
    <p:extLst>
      <p:ext uri="{BB962C8B-B14F-4D97-AF65-F5344CB8AC3E}">
        <p14:creationId xmlns:p14="http://schemas.microsoft.com/office/powerpoint/2010/main" val="41312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D1C0-3927-794E-8910-61B20753D966}"/>
              </a:ext>
            </a:extLst>
          </p:cNvPr>
          <p:cNvSpPr>
            <a:spLocks noGrp="1"/>
          </p:cNvSpPr>
          <p:nvPr>
            <p:ph type="title"/>
          </p:nvPr>
        </p:nvSpPr>
        <p:spPr/>
        <p:txBody>
          <a:bodyPr/>
          <a:lstStyle/>
          <a:p>
            <a:r>
              <a:rPr lang="ja-JP" altLang="en-US"/>
              <a:t>元（</a:t>
            </a:r>
            <a:r>
              <a:rPr lang="en-US" dirty="0" err="1"/>
              <a:t>yuán</a:t>
            </a:r>
            <a:r>
              <a:rPr lang="en-US" dirty="0"/>
              <a:t>） </a:t>
            </a:r>
            <a:r>
              <a:rPr lang="ja-JP" altLang="en-US"/>
              <a:t>宵（</a:t>
            </a:r>
            <a:r>
              <a:rPr lang="en-US" dirty="0" err="1"/>
              <a:t>xiāo</a:t>
            </a:r>
            <a:r>
              <a:rPr lang="en-US" dirty="0"/>
              <a:t>）</a:t>
            </a:r>
          </a:p>
        </p:txBody>
      </p:sp>
      <p:pic>
        <p:nvPicPr>
          <p:cNvPr id="3" name="8d71e79c-23cb-11eb-a47d-d2f41dd98737" descr="8d71e79c-23cb-11eb-a47d-d2f41dd98737">
            <a:hlinkClick r:id="" action="ppaction://media"/>
            <a:extLst>
              <a:ext uri="{FF2B5EF4-FFF2-40B4-BE49-F238E27FC236}">
                <a16:creationId xmlns:a16="http://schemas.microsoft.com/office/drawing/2014/main" id="{2972DABD-867C-6E4F-8DE1-2DDBF493E7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56000" y="2006600"/>
            <a:ext cx="5080000" cy="2844800"/>
          </a:xfrm>
          <a:prstGeom prst="rect">
            <a:avLst/>
          </a:prstGeom>
        </p:spPr>
      </p:pic>
    </p:spTree>
    <p:extLst>
      <p:ext uri="{BB962C8B-B14F-4D97-AF65-F5344CB8AC3E}">
        <p14:creationId xmlns:p14="http://schemas.microsoft.com/office/powerpoint/2010/main" val="169869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D1C0-3927-794E-8910-61B20753D966}"/>
              </a:ext>
            </a:extLst>
          </p:cNvPr>
          <p:cNvSpPr>
            <a:spLocks noGrp="1"/>
          </p:cNvSpPr>
          <p:nvPr>
            <p:ph type="title"/>
          </p:nvPr>
        </p:nvSpPr>
        <p:spPr/>
        <p:txBody>
          <a:bodyPr/>
          <a:lstStyle/>
          <a:p>
            <a:r>
              <a:rPr lang="ja-JP" altLang="en-US"/>
              <a:t>元（</a:t>
            </a:r>
            <a:r>
              <a:rPr lang="en-US" dirty="0" err="1"/>
              <a:t>yuán</a:t>
            </a:r>
            <a:r>
              <a:rPr lang="en-US" dirty="0"/>
              <a:t>） </a:t>
            </a:r>
            <a:r>
              <a:rPr lang="ja-JP" altLang="en-US"/>
              <a:t>宵（</a:t>
            </a:r>
            <a:r>
              <a:rPr lang="en-US" dirty="0" err="1"/>
              <a:t>xiāo</a:t>
            </a:r>
            <a:r>
              <a:rPr lang="en-US" dirty="0"/>
              <a:t>）</a:t>
            </a:r>
          </a:p>
        </p:txBody>
      </p:sp>
      <p:pic>
        <p:nvPicPr>
          <p:cNvPr id="4" name="be6ba7ea-2342-11eb-8667-4e0cc601a15d" descr="be6ba7ea-2342-11eb-8667-4e0cc601a15d">
            <a:hlinkClick r:id="" action="ppaction://media"/>
            <a:extLst>
              <a:ext uri="{FF2B5EF4-FFF2-40B4-BE49-F238E27FC236}">
                <a16:creationId xmlns:a16="http://schemas.microsoft.com/office/drawing/2014/main" id="{A7DA7B93-1D5D-DE4E-89C0-66000825CA7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8700" y="2006600"/>
            <a:ext cx="5054600" cy="2844800"/>
          </a:xfrm>
          <a:prstGeom prst="rect">
            <a:avLst/>
          </a:prstGeom>
        </p:spPr>
      </p:pic>
    </p:spTree>
    <p:extLst>
      <p:ext uri="{BB962C8B-B14F-4D97-AF65-F5344CB8AC3E}">
        <p14:creationId xmlns:p14="http://schemas.microsoft.com/office/powerpoint/2010/main" val="219035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FDCAE-1E87-AC4F-B190-071301985B05}"/>
              </a:ext>
            </a:extLst>
          </p:cNvPr>
          <p:cNvPicPr>
            <a:picLocks noChangeAspect="1"/>
          </p:cNvPicPr>
          <p:nvPr/>
        </p:nvPicPr>
        <p:blipFill rotWithShape="1">
          <a:blip r:embed="rId3"/>
          <a:srcRect t="1956" b="15627"/>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7D1C0-3927-794E-8910-61B20753D966}"/>
              </a:ext>
            </a:extLst>
          </p:cNvPr>
          <p:cNvSpPr>
            <a:spLocks noGrp="1"/>
          </p:cNvSpPr>
          <p:nvPr>
            <p:ph type="title"/>
          </p:nvPr>
        </p:nvSpPr>
        <p:spPr>
          <a:xfrm>
            <a:off x="523875" y="5317240"/>
            <a:ext cx="11210925" cy="744836"/>
          </a:xfrm>
        </p:spPr>
        <p:txBody>
          <a:bodyPr vert="horz" lIns="91440" tIns="45720" rIns="91440" bIns="45720" rtlCol="0" anchor="ctr">
            <a:normAutofit/>
          </a:bodyPr>
          <a:lstStyle/>
          <a:p>
            <a:r>
              <a:rPr lang="ja-JP" altLang="en-US" sz="3600">
                <a:solidFill>
                  <a:schemeClr val="tx1">
                    <a:lumMod val="85000"/>
                    <a:lumOff val="15000"/>
                  </a:schemeClr>
                </a:solidFill>
              </a:rPr>
              <a:t>元（</a:t>
            </a:r>
            <a:r>
              <a:rPr lang="en-US" sz="3600" dirty="0" err="1">
                <a:solidFill>
                  <a:schemeClr val="tx1">
                    <a:lumMod val="85000"/>
                    <a:lumOff val="15000"/>
                  </a:schemeClr>
                </a:solidFill>
              </a:rPr>
              <a:t>yuán</a:t>
            </a:r>
            <a:r>
              <a:rPr lang="en-US" sz="3600" dirty="0">
                <a:solidFill>
                  <a:schemeClr val="tx1">
                    <a:lumMod val="85000"/>
                    <a:lumOff val="15000"/>
                  </a:schemeClr>
                </a:solidFill>
              </a:rPr>
              <a:t>） </a:t>
            </a:r>
            <a:r>
              <a:rPr lang="ja-JP" altLang="en-US" sz="3600">
                <a:solidFill>
                  <a:schemeClr val="tx1">
                    <a:lumMod val="85000"/>
                    <a:lumOff val="15000"/>
                  </a:schemeClr>
                </a:solidFill>
              </a:rPr>
              <a:t>宵（</a:t>
            </a:r>
            <a:r>
              <a:rPr lang="en-US" sz="3600" dirty="0" err="1">
                <a:solidFill>
                  <a:schemeClr val="tx1">
                    <a:lumMod val="85000"/>
                    <a:lumOff val="15000"/>
                  </a:schemeClr>
                </a:solidFill>
              </a:rPr>
              <a:t>xiāo</a:t>
            </a:r>
            <a:r>
              <a:rPr lang="en-US" sz="3600" dirty="0">
                <a:solidFill>
                  <a:schemeClr val="tx1">
                    <a:lumMod val="85000"/>
                    <a:lumOff val="15000"/>
                  </a:schemeClr>
                </a:solidFill>
              </a:rPr>
              <a: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2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D1C0-3927-794E-8910-61B20753D966}"/>
              </a:ext>
            </a:extLst>
          </p:cNvPr>
          <p:cNvSpPr>
            <a:spLocks noGrp="1"/>
          </p:cNvSpPr>
          <p:nvPr>
            <p:ph type="title"/>
          </p:nvPr>
        </p:nvSpPr>
        <p:spPr/>
        <p:txBody>
          <a:bodyPr/>
          <a:lstStyle/>
          <a:p>
            <a:r>
              <a:rPr lang="ja-JP" altLang="en-US"/>
              <a:t>汤（</a:t>
            </a:r>
            <a:r>
              <a:rPr lang="en-GB" altLang="ja-JP" dirty="0" err="1"/>
              <a:t>tāng</a:t>
            </a:r>
            <a:r>
              <a:rPr lang="ja-JP" altLang="en-GB"/>
              <a:t>） </a:t>
            </a:r>
            <a:r>
              <a:rPr lang="ja-JP" altLang="en-US"/>
              <a:t>圆（</a:t>
            </a:r>
            <a:r>
              <a:rPr lang="en-GB" altLang="ja-JP" dirty="0" err="1"/>
              <a:t>yuán</a:t>
            </a:r>
            <a:r>
              <a:rPr lang="ja-JP" altLang="en-GB"/>
              <a:t>）</a:t>
            </a:r>
            <a:endParaRPr lang="en-US" dirty="0"/>
          </a:p>
        </p:txBody>
      </p:sp>
      <p:pic>
        <p:nvPicPr>
          <p:cNvPr id="4" name="Picture 3">
            <a:extLst>
              <a:ext uri="{FF2B5EF4-FFF2-40B4-BE49-F238E27FC236}">
                <a16:creationId xmlns:a16="http://schemas.microsoft.com/office/drawing/2014/main" id="{002AE19A-D631-EC40-AA9F-EC3A7696E1C9}"/>
              </a:ext>
            </a:extLst>
          </p:cNvPr>
          <p:cNvPicPr>
            <a:picLocks noChangeAspect="1"/>
          </p:cNvPicPr>
          <p:nvPr/>
        </p:nvPicPr>
        <p:blipFill>
          <a:blip r:embed="rId3"/>
          <a:stretch>
            <a:fillRect/>
          </a:stretch>
        </p:blipFill>
        <p:spPr>
          <a:xfrm>
            <a:off x="3495675" y="1420218"/>
            <a:ext cx="5200650" cy="4017564"/>
          </a:xfrm>
          <a:prstGeom prst="rect">
            <a:avLst/>
          </a:prstGeom>
        </p:spPr>
      </p:pic>
    </p:spTree>
    <p:extLst>
      <p:ext uri="{BB962C8B-B14F-4D97-AF65-F5344CB8AC3E}">
        <p14:creationId xmlns:p14="http://schemas.microsoft.com/office/powerpoint/2010/main" val="2451631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7D1C0-3927-794E-8910-61B20753D966}"/>
              </a:ext>
            </a:extLst>
          </p:cNvPr>
          <p:cNvSpPr>
            <a:spLocks noGrp="1"/>
          </p:cNvSpPr>
          <p:nvPr>
            <p:ph type="title"/>
          </p:nvPr>
        </p:nvSpPr>
        <p:spPr/>
        <p:txBody>
          <a:bodyPr/>
          <a:lstStyle/>
          <a:p>
            <a:r>
              <a:rPr lang="ja-JP" altLang="en-US"/>
              <a:t>汤（</a:t>
            </a:r>
            <a:r>
              <a:rPr lang="en-GB" altLang="ja-JP" dirty="0" err="1"/>
              <a:t>tāng</a:t>
            </a:r>
            <a:r>
              <a:rPr lang="ja-JP" altLang="en-GB"/>
              <a:t>） </a:t>
            </a:r>
            <a:r>
              <a:rPr lang="ja-JP" altLang="en-US"/>
              <a:t>圆（</a:t>
            </a:r>
            <a:r>
              <a:rPr lang="en-GB" altLang="ja-JP" dirty="0" err="1"/>
              <a:t>yuán</a:t>
            </a:r>
            <a:r>
              <a:rPr lang="ja-JP" altLang="en-GB"/>
              <a:t>）</a:t>
            </a:r>
            <a:endParaRPr lang="en-US" dirty="0"/>
          </a:p>
        </p:txBody>
      </p:sp>
      <p:pic>
        <p:nvPicPr>
          <p:cNvPr id="3" name="f196d670-237f-11eb-907d-e6c48c183865" descr="f196d670-237f-11eb-907d-e6c48c183865">
            <a:hlinkClick r:id="" action="ppaction://media"/>
            <a:extLst>
              <a:ext uri="{FF2B5EF4-FFF2-40B4-BE49-F238E27FC236}">
                <a16:creationId xmlns:a16="http://schemas.microsoft.com/office/drawing/2014/main" id="{6F6A5202-018F-A041-9955-610C80464A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56000" y="2006600"/>
            <a:ext cx="5080000" cy="2844800"/>
          </a:xfrm>
          <a:prstGeom prst="rect">
            <a:avLst/>
          </a:prstGeom>
        </p:spPr>
      </p:pic>
    </p:spTree>
    <p:extLst>
      <p:ext uri="{BB962C8B-B14F-4D97-AF65-F5344CB8AC3E}">
        <p14:creationId xmlns:p14="http://schemas.microsoft.com/office/powerpoint/2010/main" val="12096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5AC6-42B4-8C46-9EAA-BF36E21DF944}"/>
              </a:ext>
            </a:extLst>
          </p:cNvPr>
          <p:cNvSpPr>
            <a:spLocks noGrp="1"/>
          </p:cNvSpPr>
          <p:nvPr>
            <p:ph type="title"/>
          </p:nvPr>
        </p:nvSpPr>
        <p:spPr/>
        <p:txBody>
          <a:bodyPr/>
          <a:lstStyle/>
          <a:p>
            <a:r>
              <a:rPr lang="en-US" sz="4000" dirty="0" err="1"/>
              <a:t>元宵节</a:t>
            </a:r>
            <a:r>
              <a:rPr lang="zh-CN" altLang="en-US" dirty="0"/>
              <a:t> </a:t>
            </a:r>
            <a:r>
              <a:rPr lang="en-US" altLang="zh-CN" dirty="0"/>
              <a:t>·</a:t>
            </a:r>
            <a:r>
              <a:rPr lang="zh-CN" altLang="en-US" dirty="0"/>
              <a:t> </a:t>
            </a:r>
            <a:r>
              <a:rPr lang="en-US" dirty="0"/>
              <a:t>Lantern Festival</a:t>
            </a:r>
          </a:p>
        </p:txBody>
      </p:sp>
      <p:sp>
        <p:nvSpPr>
          <p:cNvPr id="3" name="Content Placeholder 2">
            <a:extLst>
              <a:ext uri="{FF2B5EF4-FFF2-40B4-BE49-F238E27FC236}">
                <a16:creationId xmlns:a16="http://schemas.microsoft.com/office/drawing/2014/main" id="{F48554F4-CBD8-3846-9EE2-79E007D5FCF2}"/>
              </a:ext>
            </a:extLst>
          </p:cNvPr>
          <p:cNvSpPr>
            <a:spLocks noGrp="1"/>
          </p:cNvSpPr>
          <p:nvPr>
            <p:ph idx="1"/>
          </p:nvPr>
        </p:nvSpPr>
        <p:spPr/>
        <p:txBody>
          <a:bodyPr>
            <a:normAutofit/>
          </a:bodyPr>
          <a:lstStyle/>
          <a:p>
            <a:pPr marL="1022350" indent="-484188">
              <a:lnSpc>
                <a:spcPct val="150000"/>
              </a:lnSpc>
              <a:buFont typeface="Courier New" panose="02070309020205020404" pitchFamily="49" charset="0"/>
              <a:buChar char="o"/>
            </a:pPr>
            <a:r>
              <a:rPr lang="en-US" sz="2400" b="1" dirty="0"/>
              <a:t>15</a:t>
            </a:r>
            <a:r>
              <a:rPr lang="en-US" sz="2400" b="1" baseline="30000" dirty="0"/>
              <a:t>th</a:t>
            </a:r>
            <a:r>
              <a:rPr lang="en-US" sz="2400" b="1" dirty="0"/>
              <a:t> day </a:t>
            </a:r>
            <a:r>
              <a:rPr lang="en-US" sz="2400" dirty="0"/>
              <a:t>of the </a:t>
            </a:r>
            <a:r>
              <a:rPr lang="en-US" sz="2400" b="1" dirty="0"/>
              <a:t>1</a:t>
            </a:r>
            <a:r>
              <a:rPr lang="en-US" sz="2400" b="1" baseline="30000" dirty="0"/>
              <a:t>st</a:t>
            </a:r>
            <a:r>
              <a:rPr lang="en-US" sz="2400" b="1" dirty="0"/>
              <a:t> month</a:t>
            </a:r>
            <a:r>
              <a:rPr lang="en-US" sz="2400" dirty="0"/>
              <a:t> in the Chinses lunisolar calendar.</a:t>
            </a:r>
          </a:p>
          <a:p>
            <a:pPr marL="1022350" indent="-484188">
              <a:lnSpc>
                <a:spcPct val="150000"/>
              </a:lnSpc>
              <a:buFont typeface="Courier New" panose="02070309020205020404" pitchFamily="49" charset="0"/>
              <a:buChar char="o"/>
            </a:pPr>
            <a:r>
              <a:rPr lang="en-US" sz="2400" b="1" dirty="0" err="1"/>
              <a:t>元</a:t>
            </a:r>
            <a:r>
              <a:rPr lang="zh-CN" altLang="en-US" sz="2400" b="1" dirty="0"/>
              <a:t>（</a:t>
            </a:r>
            <a:r>
              <a:rPr lang="en-GB" altLang="zh-CN" sz="2400" b="1" dirty="0" err="1"/>
              <a:t>yuán</a:t>
            </a:r>
            <a:r>
              <a:rPr lang="zh-CN" altLang="en-US" sz="2400" b="1" dirty="0"/>
              <a:t>）</a:t>
            </a:r>
            <a:r>
              <a:rPr lang="zh-CN" altLang="en-US" sz="2400" dirty="0"/>
              <a:t>：</a:t>
            </a:r>
            <a:r>
              <a:rPr lang="en-GB" altLang="zh-CN" sz="2400" dirty="0"/>
              <a:t> the name of the first month.</a:t>
            </a:r>
          </a:p>
          <a:p>
            <a:pPr marL="1022350" indent="-484188">
              <a:lnSpc>
                <a:spcPct val="150000"/>
              </a:lnSpc>
              <a:buFont typeface="Courier New" panose="02070309020205020404" pitchFamily="49" charset="0"/>
              <a:buChar char="o"/>
            </a:pPr>
            <a:r>
              <a:rPr lang="en-US" sz="2400" b="1" dirty="0" err="1"/>
              <a:t>宵</a:t>
            </a:r>
            <a:r>
              <a:rPr lang="zh-CN" altLang="en-US" sz="2400" b="1" dirty="0"/>
              <a:t>（</a:t>
            </a:r>
            <a:r>
              <a:rPr lang="en-US" altLang="zh-CN" sz="2400" b="1" dirty="0" err="1"/>
              <a:t>xiāo</a:t>
            </a:r>
            <a:r>
              <a:rPr lang="zh-CN" altLang="en-US" sz="2400" b="1" dirty="0"/>
              <a:t>）</a:t>
            </a:r>
            <a:r>
              <a:rPr lang="zh-CN" altLang="en-US" sz="2400" dirty="0"/>
              <a:t>：</a:t>
            </a:r>
            <a:r>
              <a:rPr lang="en-US" altLang="zh-CN" sz="2400" dirty="0"/>
              <a:t>night.</a:t>
            </a:r>
          </a:p>
          <a:p>
            <a:pPr marL="1022350" indent="-484188">
              <a:lnSpc>
                <a:spcPct val="150000"/>
              </a:lnSpc>
              <a:buFont typeface="Courier New" panose="02070309020205020404" pitchFamily="49" charset="0"/>
              <a:buChar char="o"/>
            </a:pPr>
            <a:r>
              <a:rPr lang="en-US" sz="2400" dirty="0"/>
              <a:t>Became a significant festival since Han Dynasty (206 BC ~ 25 AD)</a:t>
            </a:r>
          </a:p>
          <a:p>
            <a:pPr marL="1022350" indent="-484188">
              <a:lnSpc>
                <a:spcPct val="150000"/>
              </a:lnSpc>
              <a:buFont typeface="Courier New" panose="02070309020205020404" pitchFamily="49" charset="0"/>
              <a:buChar char="o"/>
            </a:pPr>
            <a:endParaRPr lang="en-US" sz="2400" dirty="0"/>
          </a:p>
          <a:p>
            <a:pPr marL="1022350" indent="-484188">
              <a:lnSpc>
                <a:spcPct val="150000"/>
              </a:lnSpc>
              <a:buFont typeface="Courier New" panose="02070309020205020404" pitchFamily="49" charset="0"/>
              <a:buChar char="o"/>
            </a:pPr>
            <a:endParaRPr lang="en-US" sz="2400" dirty="0"/>
          </a:p>
        </p:txBody>
      </p:sp>
    </p:spTree>
    <p:extLst>
      <p:ext uri="{BB962C8B-B14F-4D97-AF65-F5344CB8AC3E}">
        <p14:creationId xmlns:p14="http://schemas.microsoft.com/office/powerpoint/2010/main" val="4106947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eggs in a pan&#10;&#10;Description automatically generated with medium confidence">
            <a:extLst>
              <a:ext uri="{FF2B5EF4-FFF2-40B4-BE49-F238E27FC236}">
                <a16:creationId xmlns:a16="http://schemas.microsoft.com/office/drawing/2014/main" id="{4B4424A4-815C-2241-8B1B-FEDE314981D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6147" r="-1" b="3208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E7D1C0-3927-794E-8910-61B20753D966}"/>
              </a:ext>
            </a:extLst>
          </p:cNvPr>
          <p:cNvSpPr>
            <a:spLocks noGrp="1"/>
          </p:cNvSpPr>
          <p:nvPr>
            <p:ph type="title"/>
          </p:nvPr>
        </p:nvSpPr>
        <p:spPr>
          <a:xfrm>
            <a:off x="523875" y="5317240"/>
            <a:ext cx="11210925" cy="744836"/>
          </a:xfrm>
        </p:spPr>
        <p:txBody>
          <a:bodyPr vert="horz" lIns="91440" tIns="45720" rIns="91440" bIns="45720" rtlCol="0" anchor="ctr">
            <a:normAutofit/>
          </a:bodyPr>
          <a:lstStyle/>
          <a:p>
            <a:r>
              <a:rPr lang="ja-JP" altLang="en-US" sz="3600">
                <a:solidFill>
                  <a:schemeClr val="tx1">
                    <a:lumMod val="85000"/>
                    <a:lumOff val="15000"/>
                  </a:schemeClr>
                </a:solidFill>
              </a:rPr>
              <a:t>汤（</a:t>
            </a:r>
            <a:r>
              <a:rPr lang="en-US" sz="3600" dirty="0" err="1">
                <a:solidFill>
                  <a:schemeClr val="tx1">
                    <a:lumMod val="85000"/>
                    <a:lumOff val="15000"/>
                  </a:schemeClr>
                </a:solidFill>
              </a:rPr>
              <a:t>tāng</a:t>
            </a:r>
            <a:r>
              <a:rPr lang="en-US" sz="3600" dirty="0">
                <a:solidFill>
                  <a:schemeClr val="tx1">
                    <a:lumMod val="85000"/>
                    <a:lumOff val="15000"/>
                  </a:schemeClr>
                </a:solidFill>
              </a:rPr>
              <a:t>） </a:t>
            </a:r>
            <a:r>
              <a:rPr lang="ja-JP" altLang="en-US" sz="3600">
                <a:solidFill>
                  <a:schemeClr val="tx1">
                    <a:lumMod val="85000"/>
                    <a:lumOff val="15000"/>
                  </a:schemeClr>
                </a:solidFill>
              </a:rPr>
              <a:t>圆（</a:t>
            </a:r>
            <a:r>
              <a:rPr lang="en-US" sz="3600" dirty="0" err="1">
                <a:solidFill>
                  <a:schemeClr val="tx1">
                    <a:lumMod val="85000"/>
                    <a:lumOff val="15000"/>
                  </a:schemeClr>
                </a:solidFill>
              </a:rPr>
              <a:t>yuán</a:t>
            </a:r>
            <a:r>
              <a:rPr lang="en-US" sz="3600" dirty="0">
                <a:solidFill>
                  <a:schemeClr val="tx1">
                    <a:lumMod val="85000"/>
                    <a:lumOff val="15000"/>
                  </a:schemeClr>
                </a:solidFill>
              </a:rPr>
              <a:t>）</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60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water, boat, colorful, long&#10;&#10;Description automatically generated">
            <a:extLst>
              <a:ext uri="{FF2B5EF4-FFF2-40B4-BE49-F238E27FC236}">
                <a16:creationId xmlns:a16="http://schemas.microsoft.com/office/drawing/2014/main" id="{6243F4DD-8EF6-8240-862B-7E68E2274B86}"/>
              </a:ext>
            </a:extLst>
          </p:cNvPr>
          <p:cNvPicPr>
            <a:picLocks noChangeAspect="1"/>
          </p:cNvPicPr>
          <p:nvPr/>
        </p:nvPicPr>
        <p:blipFill rotWithShape="1">
          <a:blip r:embed="rId3">
            <a:alphaModFix amt="40000"/>
          </a:blip>
          <a:srcRect l="16926" r="19616" b="-1"/>
          <a:stretch/>
        </p:blipFill>
        <p:spPr>
          <a:xfrm>
            <a:off x="-170" y="10"/>
            <a:ext cx="8450317" cy="6857990"/>
          </a:xfrm>
          <a:prstGeom prst="rect">
            <a:avLst/>
          </a:prstGeom>
        </p:spPr>
      </p:pic>
      <p:sp>
        <p:nvSpPr>
          <p:cNvPr id="2" name="Title 1">
            <a:extLst>
              <a:ext uri="{FF2B5EF4-FFF2-40B4-BE49-F238E27FC236}">
                <a16:creationId xmlns:a16="http://schemas.microsoft.com/office/drawing/2014/main" id="{F3E7D1C0-3927-794E-8910-61B20753D966}"/>
              </a:ext>
            </a:extLst>
          </p:cNvPr>
          <p:cNvSpPr>
            <a:spLocks noGrp="1"/>
          </p:cNvSpPr>
          <p:nvPr>
            <p:ph type="title"/>
          </p:nvPr>
        </p:nvSpPr>
        <p:spPr>
          <a:xfrm>
            <a:off x="643468" y="643468"/>
            <a:ext cx="5452532" cy="874047"/>
          </a:xfrm>
        </p:spPr>
        <p:txBody>
          <a:bodyPr vert="horz" lIns="91440" tIns="45720" rIns="91440" bIns="45720" rtlCol="0" anchor="b">
            <a:normAutofit/>
          </a:bodyPr>
          <a:lstStyle/>
          <a:p>
            <a:pPr algn="l"/>
            <a:r>
              <a:rPr lang="en-US" b="1" kern="1200" dirty="0">
                <a:solidFill>
                  <a:srgbClr val="FFFFFF"/>
                </a:solidFill>
                <a:latin typeface="+mj-lt"/>
                <a:ea typeface="+mj-ea"/>
                <a:cs typeface="+mj-cs"/>
              </a:rPr>
              <a:t>We will reunite soon.</a:t>
            </a:r>
          </a:p>
        </p:txBody>
      </p:sp>
      <p:pic>
        <p:nvPicPr>
          <p:cNvPr id="5" name="Picture 4" descr="A person looking at a display of candies&#10;&#10;Description automatically generated with low confidence">
            <a:extLst>
              <a:ext uri="{FF2B5EF4-FFF2-40B4-BE49-F238E27FC236}">
                <a16:creationId xmlns:a16="http://schemas.microsoft.com/office/drawing/2014/main" id="{080C6AAC-2DF6-A443-A817-16CA11691F10}"/>
              </a:ext>
            </a:extLst>
          </p:cNvPr>
          <p:cNvPicPr>
            <a:picLocks noChangeAspect="1"/>
          </p:cNvPicPr>
          <p:nvPr/>
        </p:nvPicPr>
        <p:blipFill rotWithShape="1">
          <a:blip r:embed="rId4"/>
          <a:srcRect r="-3" b="798"/>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1" name="Title 1">
            <a:extLst>
              <a:ext uri="{FF2B5EF4-FFF2-40B4-BE49-F238E27FC236}">
                <a16:creationId xmlns:a16="http://schemas.microsoft.com/office/drawing/2014/main" id="{3C09CDAE-D462-AD4C-BC99-9DBD655D8965}"/>
              </a:ext>
            </a:extLst>
          </p:cNvPr>
          <p:cNvSpPr txBox="1">
            <a:spLocks/>
          </p:cNvSpPr>
          <p:nvPr/>
        </p:nvSpPr>
        <p:spPr>
          <a:xfrm>
            <a:off x="235925" y="6222817"/>
            <a:ext cx="2857472" cy="26982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a:solidFill>
                  <a:srgbClr val="EA3E23"/>
                </a:solidFill>
                <a:latin typeface="Yuanti SC" panose="02010600040101010101" pitchFamily="2" charset="-122"/>
                <a:ea typeface="Yuanti SC" panose="02010600040101010101" pitchFamily="2" charset="-122"/>
                <a:cs typeface="+mj-cs"/>
              </a:defRPr>
            </a:lvl1pPr>
          </a:lstStyle>
          <a:p>
            <a:r>
              <a:rPr lang="en-US" sz="2000" dirty="0">
                <a:solidFill>
                  <a:schemeClr val="bg1"/>
                </a:solidFill>
                <a:latin typeface="+mj-lt"/>
                <a:ea typeface="+mj-ea"/>
              </a:rPr>
              <a:t>Tonight @ Wuhan</a:t>
            </a:r>
          </a:p>
        </p:txBody>
      </p:sp>
    </p:spTree>
    <p:extLst>
      <p:ext uri="{BB962C8B-B14F-4D97-AF65-F5344CB8AC3E}">
        <p14:creationId xmlns:p14="http://schemas.microsoft.com/office/powerpoint/2010/main" val="350943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text, outdoor&#10;&#10;Description automatically generated">
            <a:extLst>
              <a:ext uri="{FF2B5EF4-FFF2-40B4-BE49-F238E27FC236}">
                <a16:creationId xmlns:a16="http://schemas.microsoft.com/office/drawing/2014/main" id="{B7870059-490E-254A-B438-8E704E5F898A}"/>
              </a:ext>
            </a:extLst>
          </p:cNvPr>
          <p:cNvPicPr>
            <a:picLocks noChangeAspect="1"/>
          </p:cNvPicPr>
          <p:nvPr/>
        </p:nvPicPr>
        <p:blipFill rotWithShape="1">
          <a:blip r:embed="rId3"/>
          <a:srcRect r="-1" b="27194"/>
          <a:stretch/>
        </p:blipFill>
        <p:spPr>
          <a:xfrm>
            <a:off x="462343" y="453918"/>
            <a:ext cx="4425623" cy="1868815"/>
          </a:xfrm>
          <a:prstGeom prst="rect">
            <a:avLst/>
          </a:prstGeom>
        </p:spPr>
      </p:pic>
      <p:pic>
        <p:nvPicPr>
          <p:cNvPr id="7" name="Picture 6" descr="A picture containing indoor, vestment, altar&#10;&#10;Description automatically generated">
            <a:extLst>
              <a:ext uri="{FF2B5EF4-FFF2-40B4-BE49-F238E27FC236}">
                <a16:creationId xmlns:a16="http://schemas.microsoft.com/office/drawing/2014/main" id="{B7444B1C-A47E-7F42-BF66-3D7469234D88}"/>
              </a:ext>
            </a:extLst>
          </p:cNvPr>
          <p:cNvPicPr>
            <a:picLocks noChangeAspect="1"/>
          </p:cNvPicPr>
          <p:nvPr/>
        </p:nvPicPr>
        <p:blipFill rotWithShape="1">
          <a:blip r:embed="rId4"/>
          <a:srcRect t="16856" r="-3" b="24931"/>
          <a:stretch/>
        </p:blipFill>
        <p:spPr>
          <a:xfrm>
            <a:off x="455134" y="2482591"/>
            <a:ext cx="4425623" cy="3918209"/>
          </a:xfrm>
          <a:prstGeom prst="rect">
            <a:avLst/>
          </a:prstGeom>
        </p:spPr>
      </p:pic>
      <p:pic>
        <p:nvPicPr>
          <p:cNvPr id="22" name="Picture 21">
            <a:extLst>
              <a:ext uri="{FF2B5EF4-FFF2-40B4-BE49-F238E27FC236}">
                <a16:creationId xmlns:a16="http://schemas.microsoft.com/office/drawing/2014/main" id="{92F68B8A-A98F-A04E-A1C4-BCE0266670EA}"/>
              </a:ext>
            </a:extLst>
          </p:cNvPr>
          <p:cNvPicPr>
            <a:picLocks noChangeAspect="1"/>
          </p:cNvPicPr>
          <p:nvPr/>
        </p:nvPicPr>
        <p:blipFill rotWithShape="1">
          <a:blip r:embed="rId5"/>
          <a:srcRect l="44080" r="19794" b="-1"/>
          <a:stretch/>
        </p:blipFill>
        <p:spPr>
          <a:xfrm>
            <a:off x="5039581" y="455276"/>
            <a:ext cx="2128524" cy="3918209"/>
          </a:xfrm>
          <a:prstGeom prst="rect">
            <a:avLst/>
          </a:prstGeom>
        </p:spPr>
      </p:pic>
      <p:sp>
        <p:nvSpPr>
          <p:cNvPr id="53" name="Rectangle 52">
            <a:extLst>
              <a:ext uri="{FF2B5EF4-FFF2-40B4-BE49-F238E27FC236}">
                <a16:creationId xmlns:a16="http://schemas.microsoft.com/office/drawing/2014/main" id="{3634A21A-3D5D-4DFA-99F4-16A031986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1624" y="453918"/>
            <a:ext cx="4413176" cy="3918209"/>
          </a:xfrm>
          <a:prstGeom prst="rect">
            <a:avLst/>
          </a:prstGeom>
          <a:solidFill>
            <a:srgbClr val="823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C25AC6-42B4-8C46-9EAA-BF36E21DF944}"/>
              </a:ext>
            </a:extLst>
          </p:cNvPr>
          <p:cNvSpPr>
            <a:spLocks noGrp="1"/>
          </p:cNvSpPr>
          <p:nvPr>
            <p:ph type="title"/>
          </p:nvPr>
        </p:nvSpPr>
        <p:spPr>
          <a:xfrm>
            <a:off x="7582870" y="1282827"/>
            <a:ext cx="3890683" cy="2079811"/>
          </a:xfrm>
        </p:spPr>
        <p:txBody>
          <a:bodyPr vert="horz" lIns="91440" tIns="45720" rIns="91440" bIns="45720" rtlCol="0" anchor="b">
            <a:normAutofit/>
          </a:bodyPr>
          <a:lstStyle/>
          <a:p>
            <a:pPr algn="l"/>
            <a:r>
              <a:rPr lang="en-US" altLang="zh-CN" sz="4000" kern="1200" dirty="0">
                <a:solidFill>
                  <a:srgbClr val="FFFFFF"/>
                </a:solidFill>
                <a:latin typeface="+mj-lt"/>
                <a:ea typeface="+mj-ea"/>
                <a:cs typeface="+mj-cs"/>
              </a:rPr>
              <a:t>Traditional Lanterns </a:t>
            </a:r>
            <a:br>
              <a:rPr lang="en-US" altLang="zh-CN" sz="4000" kern="1200" dirty="0">
                <a:solidFill>
                  <a:srgbClr val="FFFFFF"/>
                </a:solidFill>
                <a:latin typeface="+mj-lt"/>
                <a:ea typeface="+mj-ea"/>
                <a:cs typeface="+mj-cs"/>
              </a:rPr>
            </a:br>
            <a:br>
              <a:rPr lang="en-US" altLang="zh-CN" sz="4000" kern="1200" dirty="0">
                <a:solidFill>
                  <a:srgbClr val="FFFFFF"/>
                </a:solidFill>
                <a:latin typeface="+mj-lt"/>
                <a:ea typeface="+mj-ea"/>
                <a:cs typeface="+mj-cs"/>
              </a:rPr>
            </a:br>
            <a:r>
              <a:rPr lang="en-US" altLang="zh-CN" sz="4000" kern="1200" dirty="0">
                <a:solidFill>
                  <a:srgbClr val="FFFFFF"/>
                </a:solidFill>
                <a:latin typeface="+mj-lt"/>
                <a:ea typeface="+mj-ea"/>
                <a:cs typeface="+mj-cs"/>
              </a:rPr>
              <a:t>@ Forbidden City</a:t>
            </a:r>
            <a:endParaRPr lang="en-US" sz="4000" kern="1200" dirty="0">
              <a:solidFill>
                <a:srgbClr val="FFFFFF"/>
              </a:solidFill>
              <a:latin typeface="+mj-lt"/>
              <a:ea typeface="+mj-ea"/>
              <a:cs typeface="+mj-cs"/>
            </a:endParaRPr>
          </a:p>
        </p:txBody>
      </p:sp>
      <p:pic>
        <p:nvPicPr>
          <p:cNvPr id="20" name="Picture 19" descr="A close - up of a toy&#10;&#10;Description automatically generated with low confidence">
            <a:extLst>
              <a:ext uri="{FF2B5EF4-FFF2-40B4-BE49-F238E27FC236}">
                <a16:creationId xmlns:a16="http://schemas.microsoft.com/office/drawing/2014/main" id="{88EC2557-DBBC-3E44-8B83-92B1959C671E}"/>
              </a:ext>
            </a:extLst>
          </p:cNvPr>
          <p:cNvPicPr>
            <a:picLocks noChangeAspect="1"/>
          </p:cNvPicPr>
          <p:nvPr/>
        </p:nvPicPr>
        <p:blipFill rotWithShape="1">
          <a:blip r:embed="rId6"/>
          <a:srcRect l="8720" r="10958" b="1"/>
          <a:stretch/>
        </p:blipFill>
        <p:spPr>
          <a:xfrm>
            <a:off x="5035056" y="4533661"/>
            <a:ext cx="2133050" cy="1865533"/>
          </a:xfrm>
          <a:prstGeom prst="rect">
            <a:avLst/>
          </a:prstGeom>
        </p:spPr>
      </p:pic>
      <p:pic>
        <p:nvPicPr>
          <p:cNvPr id="18" name="Picture 17" descr="A picture containing colorful&#10;&#10;Description automatically generated">
            <a:extLst>
              <a:ext uri="{FF2B5EF4-FFF2-40B4-BE49-F238E27FC236}">
                <a16:creationId xmlns:a16="http://schemas.microsoft.com/office/drawing/2014/main" id="{03A45C00-A3CA-6147-8B22-10501D78C506}"/>
              </a:ext>
            </a:extLst>
          </p:cNvPr>
          <p:cNvPicPr>
            <a:picLocks noChangeAspect="1"/>
          </p:cNvPicPr>
          <p:nvPr/>
        </p:nvPicPr>
        <p:blipFill rotWithShape="1">
          <a:blip r:embed="rId7"/>
          <a:srcRect l="10801" r="12756"/>
          <a:stretch/>
        </p:blipFill>
        <p:spPr>
          <a:xfrm>
            <a:off x="7318437" y="4535267"/>
            <a:ext cx="2136433" cy="1865533"/>
          </a:xfrm>
          <a:prstGeom prst="rect">
            <a:avLst/>
          </a:prstGeom>
        </p:spPr>
      </p:pic>
      <p:pic>
        <p:nvPicPr>
          <p:cNvPr id="14" name="Picture 13" descr="A picture containing table&#10;&#10;Description automatically generated">
            <a:extLst>
              <a:ext uri="{FF2B5EF4-FFF2-40B4-BE49-F238E27FC236}">
                <a16:creationId xmlns:a16="http://schemas.microsoft.com/office/drawing/2014/main" id="{AB72ECF1-F9FF-0F46-9E9D-42E8AFAF75A8}"/>
              </a:ext>
            </a:extLst>
          </p:cNvPr>
          <p:cNvPicPr>
            <a:picLocks noChangeAspect="1"/>
          </p:cNvPicPr>
          <p:nvPr/>
        </p:nvPicPr>
        <p:blipFill rotWithShape="1">
          <a:blip r:embed="rId8"/>
          <a:srcRect l="11830" r="14963" b="2"/>
          <a:stretch/>
        </p:blipFill>
        <p:spPr>
          <a:xfrm>
            <a:off x="9609170" y="4535267"/>
            <a:ext cx="2125631" cy="1865533"/>
          </a:xfrm>
          <a:prstGeom prst="rect">
            <a:avLst/>
          </a:prstGeom>
        </p:spPr>
      </p:pic>
    </p:spTree>
    <p:extLst>
      <p:ext uri="{BB962C8B-B14F-4D97-AF65-F5344CB8AC3E}">
        <p14:creationId xmlns:p14="http://schemas.microsoft.com/office/powerpoint/2010/main" val="4231797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night, lit, colorful&#10;&#10;Description automatically generated">
            <a:extLst>
              <a:ext uri="{FF2B5EF4-FFF2-40B4-BE49-F238E27FC236}">
                <a16:creationId xmlns:a16="http://schemas.microsoft.com/office/drawing/2014/main" id="{BFD015C0-3CB8-8D4C-8920-B8F0533A9BC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8380" b="16620"/>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DC25AC6-42B4-8C46-9EAA-BF36E21DF944}"/>
              </a:ext>
            </a:extLst>
          </p:cNvPr>
          <p:cNvSpPr>
            <a:spLocks noGrp="1"/>
          </p:cNvSpPr>
          <p:nvPr>
            <p:ph type="title"/>
          </p:nvPr>
        </p:nvSpPr>
        <p:spPr>
          <a:xfrm>
            <a:off x="8022021" y="3231931"/>
            <a:ext cx="3852041" cy="1834056"/>
          </a:xfrm>
        </p:spPr>
        <p:txBody>
          <a:bodyPr vert="horz" lIns="91440" tIns="45720" rIns="91440" bIns="45720" rtlCol="0" anchor="b">
            <a:normAutofit/>
          </a:bodyPr>
          <a:lstStyle/>
          <a:p>
            <a:r>
              <a:rPr lang="en-US" sz="4000" dirty="0">
                <a:solidFill>
                  <a:schemeClr val="tx1"/>
                </a:solidFill>
                <a:latin typeface="+mj-lt"/>
                <a:ea typeface="+mj-ea"/>
              </a:rPr>
              <a:t>How do we celebrate</a:t>
            </a:r>
          </a:p>
        </p:txBody>
      </p:sp>
      <p:cxnSp>
        <p:nvCxnSpPr>
          <p:cNvPr id="18" name="Straight Connector 1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92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DC25AC6-42B4-8C46-9EAA-BF36E21DF944}"/>
              </a:ext>
            </a:extLst>
          </p:cNvPr>
          <p:cNvSpPr>
            <a:spLocks noGrp="1"/>
          </p:cNvSpPr>
          <p:nvPr>
            <p:ph type="title"/>
          </p:nvPr>
        </p:nvSpPr>
        <p:spPr>
          <a:xfrm>
            <a:off x="8842248" y="1481328"/>
            <a:ext cx="2926080" cy="2468880"/>
          </a:xfrm>
        </p:spPr>
        <p:txBody>
          <a:bodyPr vert="horz" lIns="91440" tIns="45720" rIns="91440" bIns="45720" rtlCol="0" anchor="b">
            <a:normAutofit/>
          </a:bodyPr>
          <a:lstStyle/>
          <a:p>
            <a:pPr algn="l"/>
            <a:r>
              <a:rPr lang="en-US" sz="4000">
                <a:solidFill>
                  <a:schemeClr val="tx1"/>
                </a:solidFill>
                <a:latin typeface="+mj-lt"/>
                <a:ea typeface="+mj-ea"/>
              </a:rPr>
              <a:t>Lighting</a:t>
            </a:r>
            <a:br>
              <a:rPr lang="en-US" sz="4000">
                <a:solidFill>
                  <a:schemeClr val="tx1"/>
                </a:solidFill>
                <a:latin typeface="+mj-lt"/>
                <a:ea typeface="+mj-ea"/>
              </a:rPr>
            </a:br>
            <a:r>
              <a:rPr lang="en-US" sz="4000">
                <a:solidFill>
                  <a:schemeClr val="tx1"/>
                </a:solidFill>
                <a:latin typeface="+mj-lt"/>
                <a:ea typeface="+mj-ea"/>
              </a:rPr>
              <a:t>lanterns and playing together</a:t>
            </a:r>
          </a:p>
        </p:txBody>
      </p:sp>
      <p:sp>
        <p:nvSpPr>
          <p:cNvPr id="97"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Shape 100">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8198" name="Picture 6" descr="元宵节挑花灯儿童画_合一网-画画">
            <a:extLst>
              <a:ext uri="{FF2B5EF4-FFF2-40B4-BE49-F238E27FC236}">
                <a16:creationId xmlns:a16="http://schemas.microsoft.com/office/drawing/2014/main" id="{31950AA5-27B0-8B4A-B77C-BC8014370E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0"/>
          <a:stretch/>
        </p:blipFill>
        <p:spPr bwMode="auto">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37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96CA2E-712B-6D45-8BA6-D37829DFB12D}"/>
              </a:ext>
            </a:extLst>
          </p:cNvPr>
          <p:cNvPicPr>
            <a:picLocks noChangeAspect="1"/>
          </p:cNvPicPr>
          <p:nvPr/>
        </p:nvPicPr>
        <p:blipFill rotWithShape="1">
          <a:blip r:embed="rId3"/>
          <a:srcRect t="24413" r="1" b="43947"/>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25AC6-42B4-8C46-9EAA-BF36E21DF944}"/>
              </a:ext>
            </a:extLst>
          </p:cNvPr>
          <p:cNvSpPr>
            <a:spLocks noGrp="1"/>
          </p:cNvSpPr>
          <p:nvPr>
            <p:ph type="title"/>
          </p:nvPr>
        </p:nvSpPr>
        <p:spPr>
          <a:xfrm>
            <a:off x="523875" y="425950"/>
            <a:ext cx="11210925" cy="744836"/>
          </a:xfrm>
        </p:spPr>
        <p:txBody>
          <a:bodyPr vert="horz" lIns="91440" tIns="45720" rIns="91440" bIns="45720" rtlCol="0" anchor="ctr">
            <a:normAutofit/>
          </a:bodyPr>
          <a:lstStyle/>
          <a:p>
            <a:r>
              <a:rPr lang="en-US" altLang="zh-CN" sz="3600">
                <a:solidFill>
                  <a:schemeClr val="tx1">
                    <a:lumMod val="85000"/>
                    <a:lumOff val="15000"/>
                  </a:schemeClr>
                </a:solidFill>
                <a:latin typeface="+mj-lt"/>
                <a:ea typeface="+mj-ea"/>
              </a:rPr>
              <a:t>Tonight @ Beijing</a:t>
            </a:r>
            <a:endParaRPr lang="en-US" sz="3600">
              <a:solidFill>
                <a:schemeClr val="tx1">
                  <a:lumMod val="85000"/>
                  <a:lumOff val="15000"/>
                </a:schemeClr>
              </a:solidFill>
              <a:latin typeface="+mj-lt"/>
              <a:ea typeface="+mj-ea"/>
            </a:endParaRPr>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17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rowd of people at a concert&#10;&#10;Description automatically generated with medium confidence">
            <a:extLst>
              <a:ext uri="{FF2B5EF4-FFF2-40B4-BE49-F238E27FC236}">
                <a16:creationId xmlns:a16="http://schemas.microsoft.com/office/drawing/2014/main" id="{C83FB4AB-69F5-C846-B945-FB29859821A8}"/>
              </a:ext>
            </a:extLst>
          </p:cNvPr>
          <p:cNvPicPr>
            <a:picLocks noChangeAspect="1"/>
          </p:cNvPicPr>
          <p:nvPr/>
        </p:nvPicPr>
        <p:blipFill rotWithShape="1">
          <a:blip r:embed="rId3"/>
          <a:srcRect t="2174"/>
          <a:stretch/>
        </p:blipFill>
        <p:spPr>
          <a:xfrm>
            <a:off x="20" y="10"/>
            <a:ext cx="12191980" cy="6857990"/>
          </a:xfrm>
          <a:prstGeom prst="rect">
            <a:avLst/>
          </a:prstGeom>
        </p:spPr>
      </p:pic>
      <p:sp>
        <p:nvSpPr>
          <p:cNvPr id="15"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325E8-4499-934E-80ED-BD8CD174EE94}"/>
              </a:ext>
            </a:extLst>
          </p:cNvPr>
          <p:cNvSpPr>
            <a:spLocks noGrp="1"/>
          </p:cNvSpPr>
          <p:nvPr>
            <p:ph type="title"/>
          </p:nvPr>
        </p:nvSpPr>
        <p:spPr>
          <a:xfrm>
            <a:off x="1771650" y="5254391"/>
            <a:ext cx="8867012" cy="774934"/>
          </a:xfrm>
          <a:noFill/>
        </p:spPr>
        <p:txBody>
          <a:bodyPr vert="horz" lIns="91440" tIns="45720" rIns="91440" bIns="45720" rtlCol="0" anchor="ctr">
            <a:normAutofit/>
          </a:bodyPr>
          <a:lstStyle/>
          <a:p>
            <a:r>
              <a:rPr lang="en-US" sz="4000">
                <a:solidFill>
                  <a:srgbClr val="FFFFFF"/>
                </a:solidFill>
                <a:latin typeface="+mj-lt"/>
                <a:ea typeface="+mj-ea"/>
              </a:rPr>
              <a:t>Tonight @ Wuhan</a:t>
            </a:r>
          </a:p>
        </p:txBody>
      </p:sp>
    </p:spTree>
    <p:extLst>
      <p:ext uri="{BB962C8B-B14F-4D97-AF65-F5344CB8AC3E}">
        <p14:creationId xmlns:p14="http://schemas.microsoft.com/office/powerpoint/2010/main" val="226567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text, water, boat, outdoor&#10;&#10;Description automatically generated">
            <a:extLst>
              <a:ext uri="{FF2B5EF4-FFF2-40B4-BE49-F238E27FC236}">
                <a16:creationId xmlns:a16="http://schemas.microsoft.com/office/drawing/2014/main" id="{76DBE858-48EC-054F-972A-130B8F38A922}"/>
              </a:ext>
            </a:extLst>
          </p:cNvPr>
          <p:cNvPicPr>
            <a:picLocks noChangeAspect="1"/>
          </p:cNvPicPr>
          <p:nvPr/>
        </p:nvPicPr>
        <p:blipFill rotWithShape="1">
          <a:blip r:embed="rId3"/>
          <a:srcRect/>
          <a:stretch/>
        </p:blipFill>
        <p:spPr>
          <a:xfrm>
            <a:off x="-8" y="-7"/>
            <a:ext cx="12192000" cy="6855958"/>
          </a:xfrm>
          <a:prstGeom prst="rect">
            <a:avLst/>
          </a:prstGeom>
        </p:spPr>
      </p:pic>
      <p:sp>
        <p:nvSpPr>
          <p:cNvPr id="5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622650" y="5181600"/>
            <a:ext cx="9165010" cy="1174750"/>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25AC6-42B4-8C46-9EAA-BF36E21DF944}"/>
              </a:ext>
            </a:extLst>
          </p:cNvPr>
          <p:cNvSpPr>
            <a:spLocks noGrp="1"/>
          </p:cNvSpPr>
          <p:nvPr>
            <p:ph type="title"/>
          </p:nvPr>
        </p:nvSpPr>
        <p:spPr>
          <a:xfrm>
            <a:off x="1771650" y="5254391"/>
            <a:ext cx="8867012" cy="774934"/>
          </a:xfrm>
          <a:noFill/>
        </p:spPr>
        <p:txBody>
          <a:bodyPr vert="horz" lIns="91440" tIns="45720" rIns="91440" bIns="45720" rtlCol="0" anchor="ctr">
            <a:normAutofit/>
          </a:bodyPr>
          <a:lstStyle/>
          <a:p>
            <a:r>
              <a:rPr lang="en-US" altLang="zh-CN" sz="4000" dirty="0">
                <a:solidFill>
                  <a:srgbClr val="FFFFFF"/>
                </a:solidFill>
                <a:latin typeface="+mj-lt"/>
                <a:ea typeface="+mj-ea"/>
              </a:rPr>
              <a:t>Tonight @ Wuhan</a:t>
            </a:r>
            <a:endParaRPr lang="en-US" sz="4000" dirty="0">
              <a:solidFill>
                <a:srgbClr val="FFFFFF"/>
              </a:solidFill>
              <a:latin typeface="+mj-lt"/>
              <a:ea typeface="+mj-ea"/>
            </a:endParaRPr>
          </a:p>
        </p:txBody>
      </p:sp>
    </p:spTree>
    <p:extLst>
      <p:ext uri="{BB962C8B-B14F-4D97-AF65-F5344CB8AC3E}">
        <p14:creationId xmlns:p14="http://schemas.microsoft.com/office/powerpoint/2010/main" val="4116185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text, lamp&#10;&#10;Description automatically generated">
            <a:extLst>
              <a:ext uri="{FF2B5EF4-FFF2-40B4-BE49-F238E27FC236}">
                <a16:creationId xmlns:a16="http://schemas.microsoft.com/office/drawing/2014/main" id="{29F16FAC-D4A3-9A4A-9794-5617DAA0BE6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3959" b="814"/>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B3BAD-C623-B246-ACE2-2EF84DD9FA53}"/>
              </a:ext>
            </a:extLst>
          </p:cNvPr>
          <p:cNvSpPr>
            <a:spLocks noGrp="1"/>
          </p:cNvSpPr>
          <p:nvPr>
            <p:ph type="title"/>
          </p:nvPr>
        </p:nvSpPr>
        <p:spPr>
          <a:xfrm>
            <a:off x="523875" y="5317240"/>
            <a:ext cx="11210925" cy="744836"/>
          </a:xfrm>
        </p:spPr>
        <p:txBody>
          <a:bodyPr vert="horz" lIns="91440" tIns="45720" rIns="91440" bIns="45720" rtlCol="0" anchor="ctr">
            <a:normAutofit/>
          </a:bodyPr>
          <a:lstStyle/>
          <a:p>
            <a:r>
              <a:rPr lang="en-US" sz="3600" dirty="0">
                <a:solidFill>
                  <a:srgbClr val="EE3326"/>
                </a:solidFill>
                <a:latin typeface="+mj-lt"/>
                <a:ea typeface="+mj-ea"/>
              </a:rPr>
              <a:t>Lantern</a:t>
            </a:r>
            <a:r>
              <a:rPr lang="en-US" altLang="zh-CN" sz="3600" dirty="0">
                <a:solidFill>
                  <a:srgbClr val="EE3326"/>
                </a:solidFill>
                <a:latin typeface="+mj-lt"/>
                <a:ea typeface="+mj-ea"/>
              </a:rPr>
              <a:t> Riddles</a:t>
            </a:r>
            <a:endParaRPr lang="en-US" sz="3600" dirty="0">
              <a:solidFill>
                <a:srgbClr val="EE3326"/>
              </a:solidFill>
              <a:latin typeface="+mj-lt"/>
              <a:ea typeface="+mj-ea"/>
            </a:endParaRP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17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2410</TotalTime>
  <Words>1028</Words>
  <Application>Microsoft Macintosh PowerPoint</Application>
  <PresentationFormat>Widescreen</PresentationFormat>
  <Paragraphs>97</Paragraphs>
  <Slides>21</Slides>
  <Notes>21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Microsoft YaHei UI</vt:lpstr>
      <vt:lpstr>Yuanti SC</vt:lpstr>
      <vt:lpstr>Arial</vt:lpstr>
      <vt:lpstr>Calibri</vt:lpstr>
      <vt:lpstr>Calibri Light</vt:lpstr>
      <vt:lpstr>Courier New</vt:lpstr>
      <vt:lpstr>Rockwell</vt:lpstr>
      <vt:lpstr>Office Theme</vt:lpstr>
      <vt:lpstr>PowerPoint Presentation</vt:lpstr>
      <vt:lpstr>元宵节 · Lantern Festival</vt:lpstr>
      <vt:lpstr>Traditional Lanterns   @ Forbidden City</vt:lpstr>
      <vt:lpstr>How do we celebrate</vt:lpstr>
      <vt:lpstr>Lighting lanterns and playing together</vt:lpstr>
      <vt:lpstr>Tonight @ Beijing</vt:lpstr>
      <vt:lpstr>Tonight @ Wuhan</vt:lpstr>
      <vt:lpstr>Tonight @ Wuhan</vt:lpstr>
      <vt:lpstr>Lantern Riddles</vt:lpstr>
      <vt:lpstr>Tonight @ Wuhan</vt:lpstr>
      <vt:lpstr>Tonight @ Wuhan</vt:lpstr>
      <vt:lpstr>What do we eat?</vt:lpstr>
      <vt:lpstr>元（yuán） 宵（xiāo）？ 汤（tāng） 圆（yuán）？</vt:lpstr>
      <vt:lpstr>元（yuán） 宵（xiāo）</vt:lpstr>
      <vt:lpstr>元（yuán） 宵（xiāo）</vt:lpstr>
      <vt:lpstr>元（yuán） 宵（xiāo）</vt:lpstr>
      <vt:lpstr>元（yuán） 宵（xiāo）</vt:lpstr>
      <vt:lpstr>汤（tāng） 圆（yuán）</vt:lpstr>
      <vt:lpstr>汤（tāng） 圆（yuán）</vt:lpstr>
      <vt:lpstr>汤（tāng） 圆（yuán）</vt:lpstr>
      <vt:lpstr>We will reunite soon.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yuán xiāo jié 元宵节</dc:title>
  <dc:creator>PENG Chao</dc:creator>
  <cp:lastModifiedBy>PENG Chao</cp:lastModifiedBy>
  <cp:revision>26</cp:revision>
  <dcterms:created xsi:type="dcterms:W3CDTF">2021-02-24T22:38:27Z</dcterms:created>
  <dcterms:modified xsi:type="dcterms:W3CDTF">2021-02-26T14:48:49Z</dcterms:modified>
</cp:coreProperties>
</file>